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6" r:id="rId1"/>
    <p:sldMasterId id="2147483937" r:id="rId2"/>
  </p:sldMasterIdLst>
  <p:notesMasterIdLst>
    <p:notesMasterId r:id="rId10"/>
  </p:notesMasterIdLst>
  <p:sldIdLst>
    <p:sldId id="266" r:id="rId3"/>
    <p:sldId id="285" r:id="rId4"/>
    <p:sldId id="284" r:id="rId5"/>
    <p:sldId id="301" r:id="rId6"/>
    <p:sldId id="300" r:id="rId7"/>
    <p:sldId id="302" r:id="rId8"/>
    <p:sldId id="286" r:id="rId9"/>
  </p:sldIdLst>
  <p:sldSz cx="9144000" cy="6858000" type="screen4x3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385">
          <p15:clr>
            <a:srgbClr val="A4A3A4"/>
          </p15:clr>
        </p15:guide>
        <p15:guide id="4" pos="2889">
          <p15:clr>
            <a:srgbClr val="A4A3A4"/>
          </p15:clr>
        </p15:guide>
        <p15:guide id="5" orient="horz" pos="1886">
          <p15:clr>
            <a:srgbClr val="A4A3A4"/>
          </p15:clr>
        </p15:guide>
        <p15:guide id="6" orient="horz" pos="2473">
          <p15:clr>
            <a:srgbClr val="A4A3A4"/>
          </p15:clr>
        </p15:guide>
        <p15:guide id="7" pos="28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永田 久雄" initials="永田" lastIdx="2" clrIdx="0"/>
  <p:cmAuthor id="2" name="永田 久雄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C3D19"/>
    <a:srgbClr val="FC494E"/>
    <a:srgbClr val="FC34B3"/>
    <a:srgbClr val="C36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テーマ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テーマ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42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38" y="60"/>
      </p:cViewPr>
      <p:guideLst>
        <p:guide orient="horz" pos="2160"/>
        <p:guide pos="2880"/>
        <p:guide orient="horz" pos="2385"/>
        <p:guide pos="2889"/>
        <p:guide orient="horz" pos="1886"/>
        <p:guide orient="horz" pos="2473"/>
        <p:guide pos="28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3510E-776C-41D3-B982-274B105522C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8088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394"/>
            <a:ext cx="5486400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6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956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54CAC-71BD-4884-95D5-0DEF4558D6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50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6166-C1D5-40EC-94EC-F4EEA1E77CA2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0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7DA3-9C86-4CFA-97E8-2CAB23E1BC56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1E9-4EAD-472F-805C-10B34D2B3B14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6166-C1D5-40EC-94EC-F4EEA1E77CA2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90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DE05-F0D0-4ABA-9160-03F7DF022FF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EAB2-4C0E-49C1-A9B1-7F95E0CE7DAD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96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88730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8CE5-DBA5-44A7-99E1-A8C61150132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0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BC23-8D69-4A71-97F9-B6E0B766B40C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74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1661-7EE5-4797-8D8F-FD9E0EF3C76D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7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ABD-1B03-44A3-BC9B-55D86CA2CA66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6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DE05-F0D0-4ABA-9160-03F7DF022FF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8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459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0312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821802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8537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453516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32754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7DA3-9C86-4CFA-97E8-2CAB23E1BC56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8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1E9-4EAD-472F-805C-10B34D2B3B14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9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EAB2-4C0E-49C1-A9B1-7F95E0CE7DAD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F5C9-8B87-4EE5-BAFB-1ABDC6223C7C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7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8CE5-DBA5-44A7-99E1-A8C61150132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BC23-8D69-4A71-97F9-B6E0B766B40C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6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1661-7EE5-4797-8D8F-FD9E0EF3C76D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8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ABD-1B03-44A3-BC9B-55D86CA2CA66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AABF-A842-4CA6-8B0D-0CF9CF4DD785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4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3219-CC36-4917-B1F9-CE722301653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Park RMC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85C601-10CD-4D7F-B0B1-A03E5E48E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3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li.or.jp/knows_learns/q_a/tax/tax_q1.html" TargetMode="External"/><Relationship Id="rId2" Type="http://schemas.openxmlformats.org/officeDocument/2006/relationships/hyperlink" Target="https://www.nta.go.jp/taxes/shiraberu/taxanswer/sozoku/4114_qa.htm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aws.e-gov.go.jp/document?lawid=129AC0000000089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1BF55-B0F8-4F9D-B2BA-79CFADCF0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6297147" cy="1253066"/>
          </a:xfrm>
        </p:spPr>
        <p:txBody>
          <a:bodyPr/>
          <a:lstStyle/>
          <a:p>
            <a:r>
              <a:rPr kumimoji="1" lang="ja-JP" altLang="en-US" sz="4000" dirty="0">
                <a:solidFill>
                  <a:schemeClr val="tx1"/>
                </a:solidFill>
              </a:rPr>
              <a:t>相続財産と見做し相続財産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BC44BC-5513-4C33-A885-DB11622FD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パーク</a:t>
            </a:r>
            <a:r>
              <a:rPr kumimoji="1" lang="en-US" altLang="ja-JP" dirty="0">
                <a:solidFill>
                  <a:schemeClr val="tx1"/>
                </a:solidFill>
              </a:rPr>
              <a:t>RMC</a:t>
            </a:r>
            <a:r>
              <a:rPr kumimoji="1" lang="ja-JP" altLang="en-US" dirty="0">
                <a:solidFill>
                  <a:schemeClr val="tx1"/>
                </a:solidFill>
              </a:rPr>
              <a:t>オフィス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行政書士　永田久雄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2021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</a:rPr>
              <a:t>月</a:t>
            </a:r>
            <a:r>
              <a:rPr lang="ja-JP" altLang="ja-JP" dirty="0">
                <a:solidFill>
                  <a:schemeClr val="tx1"/>
                </a:solidFill>
              </a:rPr>
              <a:t>1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日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793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5EA92-5948-417C-B34A-55A5F811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このスライドの内容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59CAE5-8933-4C55-87FA-147C16C6F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1774"/>
            <a:ext cx="7886700" cy="4822273"/>
          </a:xfrm>
        </p:spPr>
        <p:txBody>
          <a:bodyPr>
            <a:noAutofit/>
          </a:bodyPr>
          <a:lstStyle/>
          <a:p>
            <a:pPr marL="514350" indent="-514350" fontAlgn="ctr">
              <a:buFont typeface="+mj-lt"/>
              <a:buAutoNum type="arabicPeriod"/>
            </a:pPr>
            <a:r>
              <a:rPr lang="ja-JP" altLang="en-US" sz="2600" dirty="0"/>
              <a:t>みなし相続財産とは</a:t>
            </a:r>
            <a:endParaRPr lang="en-US" altLang="ja-JP" sz="2600" dirty="0"/>
          </a:p>
          <a:p>
            <a:pPr marL="514350" indent="-514350" fontAlgn="ctr">
              <a:buFont typeface="+mj-lt"/>
              <a:buAutoNum type="arabicPeriod"/>
            </a:pPr>
            <a:r>
              <a:rPr lang="ja-JP" altLang="en-US" sz="2600" dirty="0"/>
              <a:t>相続財産との関係</a:t>
            </a:r>
            <a:endParaRPr lang="en-US" altLang="ja-JP" sz="2600" dirty="0"/>
          </a:p>
          <a:p>
            <a:pPr marL="514350" indent="-514350" fontAlgn="ctr">
              <a:buFont typeface="+mj-lt"/>
              <a:buAutoNum type="arabicPeriod"/>
            </a:pPr>
            <a:r>
              <a:rPr lang="ja-JP" altLang="en-US" sz="2600" dirty="0"/>
              <a:t>相続可能財産</a:t>
            </a:r>
            <a:endParaRPr lang="en-US" altLang="ja-JP" sz="2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5E9B5-40AB-4927-86C5-7E64A409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1105-6895-4D5F-BB62-751ED75BED41}" type="datetime1">
              <a:rPr lang="en-US" altLang="ja-JP" sz="1800" smtClean="0">
                <a:solidFill>
                  <a:schemeClr val="tx1">
                    <a:tint val="75000"/>
                  </a:schemeClr>
                </a:solidFill>
              </a:rPr>
              <a:t>2/13/2021</a:t>
            </a:fld>
            <a:endParaRPr lang="en-US" sz="18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8A719F-6990-4272-9629-5D4BE8F7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1">
                    <a:tint val="75000"/>
                  </a:schemeClr>
                </a:solidFill>
              </a:rPr>
              <a:t>Park RMC Office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C98C41-13FE-4AB2-A49C-631CC110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z="1800" smtClean="0"/>
              <a:t>2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1221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840BCB-078E-4EB1-BA5A-442BA60C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78" y="306494"/>
            <a:ext cx="7875155" cy="579771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rgbClr val="0070C0"/>
                </a:solidFill>
              </a:rPr>
              <a:t>相続税資料の見方について（つづき）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819278-E77C-4296-8E19-ABD816DDD282}"/>
              </a:ext>
            </a:extLst>
          </p:cNvPr>
          <p:cNvSpPr txBox="1"/>
          <p:nvPr/>
        </p:nvSpPr>
        <p:spPr>
          <a:xfrm>
            <a:off x="829994" y="1167618"/>
            <a:ext cx="7399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別添資料について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dirty="0">
                <a:solidFill>
                  <a:srgbClr val="FF0000"/>
                </a:solidFill>
              </a:rPr>
              <a:t>P-5</a:t>
            </a:r>
            <a:r>
              <a:rPr kumimoji="1" lang="ja-JP" altLang="en-US" dirty="0">
                <a:solidFill>
                  <a:srgbClr val="FF0000"/>
                </a:solidFill>
              </a:rPr>
              <a:t>上</a:t>
            </a:r>
            <a:r>
              <a:rPr kumimoji="1" lang="ja-JP" altLang="en-US" dirty="0"/>
              <a:t>の解説）</a:t>
            </a:r>
            <a:endParaRPr kumimoji="1"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3C24EEE-FCFF-4C99-A49E-BA0882E18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94" y="1809871"/>
            <a:ext cx="6635978" cy="261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1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304141-FD03-48F0-99EB-F0E52617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>
                <a:solidFill>
                  <a:schemeClr val="tx1"/>
                </a:solidFill>
              </a:rPr>
              <a:t>みなし相続財産とは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99EEC4-EA43-436B-9C42-B6670DA0E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073" y="1488613"/>
            <a:ext cx="7113564" cy="4552750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みなし相続財産とは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/>
            <a:r>
              <a:rPr lang="ja-JP" altLang="en-US" sz="2400" b="0" i="0" dirty="0">
                <a:solidFill>
                  <a:schemeClr val="tx1"/>
                </a:solidFill>
                <a:effectLst/>
                <a:latin typeface="ヒラギノ角ゴ Pro"/>
              </a:rPr>
              <a:t>被相続人</a:t>
            </a:r>
            <a:r>
              <a:rPr lang="en-US" altLang="ja-JP" sz="2400" b="0" i="0" dirty="0">
                <a:solidFill>
                  <a:schemeClr val="tx1"/>
                </a:solidFill>
                <a:effectLst/>
                <a:latin typeface="ヒラギノ角ゴ Pro"/>
              </a:rPr>
              <a:t>(</a:t>
            </a:r>
            <a:r>
              <a:rPr lang="ja-JP" altLang="en-US" sz="2400" b="0" i="0" dirty="0">
                <a:solidFill>
                  <a:schemeClr val="tx1"/>
                </a:solidFill>
                <a:effectLst/>
                <a:latin typeface="ヒラギノ角ゴ Pro"/>
              </a:rPr>
              <a:t>亡くなった人</a:t>
            </a:r>
            <a:r>
              <a:rPr lang="en-US" altLang="ja-JP" sz="2400" b="0" i="0" dirty="0">
                <a:solidFill>
                  <a:schemeClr val="tx1"/>
                </a:solidFill>
                <a:effectLst/>
                <a:latin typeface="ヒラギノ角ゴ Pro"/>
              </a:rPr>
              <a:t>)</a:t>
            </a:r>
            <a:r>
              <a:rPr lang="ja-JP" altLang="en-US" sz="2400" b="0" i="0" dirty="0">
                <a:solidFill>
                  <a:schemeClr val="tx1"/>
                </a:solidFill>
                <a:effectLst/>
                <a:latin typeface="ヒラギノ角ゴ Pro"/>
              </a:rPr>
              <a:t>が保険料を支払っていた保険契約の死亡保険金です。</a:t>
            </a:r>
          </a:p>
          <a:p>
            <a:pPr lvl="1"/>
            <a:r>
              <a:rPr lang="ja-JP" altLang="en-US" sz="2400" b="0" i="0" dirty="0">
                <a:solidFill>
                  <a:schemeClr val="tx1"/>
                </a:solidFill>
                <a:effectLst/>
                <a:latin typeface="ヒラギノ角ゴ Pro"/>
              </a:rPr>
              <a:t>本来の相続財産ではなく遺産分割の対象とはなりません。</a:t>
            </a:r>
          </a:p>
          <a:p>
            <a:pPr lvl="1"/>
            <a:r>
              <a:rPr lang="ja-JP" altLang="en-US" sz="2400" b="0" i="0" dirty="0">
                <a:solidFill>
                  <a:schemeClr val="tx1"/>
                </a:solidFill>
                <a:effectLst/>
                <a:latin typeface="ヒラギノ角ゴ Pro"/>
              </a:rPr>
              <a:t>死亡保険金受取人は、相続又は遺贈によって取得します。</a:t>
            </a:r>
          </a:p>
          <a:p>
            <a:pPr lvl="1"/>
            <a:endParaRPr kumimoji="1" lang="en-US" altLang="ja-JP" sz="1400" dirty="0"/>
          </a:p>
          <a:p>
            <a:pPr algn="l"/>
            <a:r>
              <a:rPr lang="ja-JP" altLang="en-US" sz="160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-apple-system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契約上の受取人以外の人が受け取った場合（国税庁の解説）</a:t>
            </a:r>
            <a:endParaRPr lang="en-US" altLang="ja-JP" sz="1600" i="0" dirty="0">
              <a:solidFill>
                <a:srgbClr val="FF0000"/>
              </a:solidFill>
              <a:effectLst/>
              <a:highlight>
                <a:srgbClr val="FFFF00"/>
              </a:highlight>
              <a:latin typeface="-apple-system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1400" i="0" dirty="0">
                <a:solidFill>
                  <a:srgbClr val="0070C0"/>
                </a:solidFill>
                <a:effectLst/>
                <a:latin typeface="-apple-system"/>
              </a:rPr>
              <a:t>贈与税がかかります</a:t>
            </a:r>
            <a:endParaRPr lang="en-US" altLang="ja-JP" sz="1400" i="0" dirty="0">
              <a:solidFill>
                <a:srgbClr val="0070C0"/>
              </a:solidFill>
              <a:effectLst/>
              <a:latin typeface="-apple-system"/>
            </a:endParaRPr>
          </a:p>
          <a:p>
            <a:pPr algn="l"/>
            <a:r>
              <a:rPr kumimoji="1" lang="ja-JP" altLang="en-US" sz="1600" dirty="0">
                <a:solidFill>
                  <a:srgbClr val="0070C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保険と税に関する参考情報はこちら</a:t>
            </a:r>
            <a:endParaRPr kumimoji="1" lang="ja-JP" altLang="en-US" sz="16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5C5CCF-23C0-44A4-8E99-C171209F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DE05-F0D0-4ABA-9160-03F7DF022FF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D85C65-A82C-4AF5-996A-2828F7FE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CEDB1C-EC71-4B7E-85FF-03CF4F08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9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692B82-7244-46C6-81A1-AB9161A0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25305"/>
          </a:xfrm>
        </p:spPr>
        <p:txBody>
          <a:bodyPr/>
          <a:lstStyle/>
          <a:p>
            <a:r>
              <a:rPr lang="ja-JP" altLang="en-US" sz="3600" dirty="0">
                <a:solidFill>
                  <a:schemeClr val="tx1"/>
                </a:solidFill>
              </a:rPr>
              <a:t>相続財産との関係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7AB487B8-DA0F-4F9A-BFAF-0C0A22F5A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332143"/>
              </p:ext>
            </p:extLst>
          </p:nvPr>
        </p:nvGraphicFramePr>
        <p:xfrm>
          <a:off x="735454" y="1766693"/>
          <a:ext cx="3949088" cy="3169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74544">
                  <a:extLst>
                    <a:ext uri="{9D8B030D-6E8A-4147-A177-3AD203B41FA5}">
                      <a16:colId xmlns:a16="http://schemas.microsoft.com/office/drawing/2014/main" val="183510469"/>
                    </a:ext>
                  </a:extLst>
                </a:gridCol>
                <a:gridCol w="1974544">
                  <a:extLst>
                    <a:ext uri="{9D8B030D-6E8A-4147-A177-3AD203B41FA5}">
                      <a16:colId xmlns:a16="http://schemas.microsoft.com/office/drawing/2014/main" val="2758550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財産の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呼び名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28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相続財産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現金・預金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住宅・土地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動産・不動産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金融資産・株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51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みなし相続財産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sz="1400" dirty="0"/>
                        <a:t>（受取人が相続人に限る）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生命保険金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</a:rPr>
                        <a:t>＊</a:t>
                      </a:r>
                      <a:endParaRPr kumimoji="1" lang="en-US" altLang="ja-JP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受取人指定の年金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</a:rPr>
                        <a:t>＊</a:t>
                      </a:r>
                      <a:endParaRPr kumimoji="1" lang="en-US" altLang="ja-JP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599816"/>
                  </a:ext>
                </a:extLst>
              </a:tr>
            </a:tbl>
          </a:graphicData>
        </a:graphic>
      </p:graphicFrame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886325-49E1-4910-A740-188F3BAE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DE05-F0D0-4ABA-9160-03F7DF022FF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EA1F83-E7A1-43BC-85C1-B9F4C50B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49966E-2981-4B36-AEBD-C290F3AD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5</a:t>
            </a:fld>
            <a:endParaRPr 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1948C0-9192-45D8-99FB-88131EB17349}"/>
              </a:ext>
            </a:extLst>
          </p:cNvPr>
          <p:cNvSpPr txBox="1"/>
          <p:nvPr/>
        </p:nvSpPr>
        <p:spPr>
          <a:xfrm>
            <a:off x="1505243" y="5458265"/>
            <a:ext cx="483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＊民法第</a:t>
            </a:r>
            <a:r>
              <a:rPr kumimoji="1" lang="en-US" altLang="ja-JP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537</a:t>
            </a:r>
            <a:r>
              <a:rPr kumimoji="1" lang="ja-JP" altLang="en-US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条：第三者のためにする契約</a:t>
            </a:r>
            <a:endParaRPr kumimoji="1" lang="ja-JP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124CFB-2E60-4845-89E1-75286C13299A}"/>
              </a:ext>
            </a:extLst>
          </p:cNvPr>
          <p:cNvSpPr txBox="1"/>
          <p:nvPr/>
        </p:nvSpPr>
        <p:spPr>
          <a:xfrm>
            <a:off x="4684542" y="3910818"/>
            <a:ext cx="1404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生命</a:t>
            </a:r>
            <a:endParaRPr kumimoji="1" lang="en-US" altLang="ja-JP" dirty="0"/>
          </a:p>
          <a:p>
            <a:r>
              <a:rPr kumimoji="1" lang="ja-JP" altLang="en-US" dirty="0"/>
              <a:t>保険控除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0C8590-63D1-4189-83E7-097545310D0C}"/>
              </a:ext>
            </a:extLst>
          </p:cNvPr>
          <p:cNvSpPr txBox="1"/>
          <p:nvPr/>
        </p:nvSpPr>
        <p:spPr>
          <a:xfrm>
            <a:off x="4684542" y="2419643"/>
            <a:ext cx="998806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相続可能財産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A3D46C88-DC7C-4892-89A7-10CDAD2EEB23}"/>
              </a:ext>
            </a:extLst>
          </p:cNvPr>
          <p:cNvSpPr/>
          <p:nvPr/>
        </p:nvSpPr>
        <p:spPr>
          <a:xfrm>
            <a:off x="5584874" y="2419643"/>
            <a:ext cx="504516" cy="2571674"/>
          </a:xfrm>
          <a:prstGeom prst="rightBrace">
            <a:avLst>
              <a:gd name="adj1" fmla="val 39005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AF28F8-EDD7-47E2-872B-00F0F6C3AB03}"/>
              </a:ext>
            </a:extLst>
          </p:cNvPr>
          <p:cNvSpPr txBox="1"/>
          <p:nvPr/>
        </p:nvSpPr>
        <p:spPr>
          <a:xfrm>
            <a:off x="6089390" y="3009702"/>
            <a:ext cx="18869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（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課税上の）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正味の遺産総額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0070C0"/>
                </a:solidFill>
              </a:rPr>
              <a:t>＝</a:t>
            </a:r>
            <a:endParaRPr kumimoji="1" lang="en-US" altLang="ja-JP" sz="1600" b="1" dirty="0">
              <a:solidFill>
                <a:srgbClr val="0070C0"/>
              </a:solidFill>
            </a:endParaRPr>
          </a:p>
          <a:p>
            <a:r>
              <a:rPr kumimoji="1" lang="ja-JP" altLang="en-US" sz="1600" b="1" dirty="0">
                <a:solidFill>
                  <a:srgbClr val="0070C0"/>
                </a:solidFill>
              </a:rPr>
              <a:t>税理士報酬算定の</a:t>
            </a:r>
            <a:endParaRPr kumimoji="1" lang="en-US" altLang="ja-JP" sz="1600" b="1" dirty="0">
              <a:solidFill>
                <a:srgbClr val="0070C0"/>
              </a:solidFill>
            </a:endParaRPr>
          </a:p>
          <a:p>
            <a:r>
              <a:rPr kumimoji="1" lang="ja-JP" altLang="en-US" sz="1600" b="1" dirty="0">
                <a:solidFill>
                  <a:srgbClr val="0070C0"/>
                </a:solidFill>
              </a:rPr>
              <a:t>基礎金額</a:t>
            </a:r>
          </a:p>
        </p:txBody>
      </p:sp>
    </p:spTree>
    <p:extLst>
      <p:ext uri="{BB962C8B-B14F-4D97-AF65-F5344CB8AC3E}">
        <p14:creationId xmlns:p14="http://schemas.microsoft.com/office/powerpoint/2010/main" val="26049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304141-FD03-48F0-99EB-F0E52617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>
                <a:solidFill>
                  <a:schemeClr val="tx1"/>
                </a:solidFill>
              </a:rPr>
              <a:t>相続可能財産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5C5CCF-23C0-44A4-8E99-C171209F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DE05-F0D0-4ABA-9160-03F7DF022FF7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D85C65-A82C-4AF5-996A-2828F7FE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CEDB1C-EC71-4B7E-85FF-03CF4F08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コンテンツ プレースホルダー 8">
            <a:extLst>
              <a:ext uri="{FF2B5EF4-FFF2-40B4-BE49-F238E27FC236}">
                <a16:creationId xmlns:a16="http://schemas.microsoft.com/office/drawing/2014/main" id="{6B7FECCE-6636-416F-9EFB-122FAA2D8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61486"/>
              </p:ext>
            </p:extLst>
          </p:nvPr>
        </p:nvGraphicFramePr>
        <p:xfrm>
          <a:off x="609598" y="1405562"/>
          <a:ext cx="6096000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8346">
                  <a:extLst>
                    <a:ext uri="{9D8B030D-6E8A-4147-A177-3AD203B41FA5}">
                      <a16:colId xmlns:a16="http://schemas.microsoft.com/office/drawing/2014/main" val="392115525"/>
                    </a:ext>
                  </a:extLst>
                </a:gridCol>
                <a:gridCol w="1908945">
                  <a:extLst>
                    <a:ext uri="{9D8B030D-6E8A-4147-A177-3AD203B41FA5}">
                      <a16:colId xmlns:a16="http://schemas.microsoft.com/office/drawing/2014/main" val="1299389289"/>
                    </a:ext>
                  </a:extLst>
                </a:gridCol>
                <a:gridCol w="2468709">
                  <a:extLst>
                    <a:ext uri="{9D8B030D-6E8A-4147-A177-3AD203B41FA5}">
                      <a16:colId xmlns:a16="http://schemas.microsoft.com/office/drawing/2014/main" val="2402982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財産の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呼び名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備考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652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相続財産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現金・預金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住宅・土地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動産・不動産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金融資産・株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普通預金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定期預金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マンション</a:t>
                      </a:r>
                      <a:endParaRPr kumimoji="1" lang="en-US" altLang="ja-JP" dirty="0">
                        <a:solidFill>
                          <a:schemeClr val="accent4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定期借地権</a:t>
                      </a:r>
                      <a:endParaRPr kumimoji="1" lang="en-US" altLang="ja-JP" dirty="0">
                        <a:solidFill>
                          <a:schemeClr val="accent4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自動車</a:t>
                      </a:r>
                      <a:endParaRPr kumimoji="1" lang="en-US" altLang="ja-JP" dirty="0">
                        <a:solidFill>
                          <a:schemeClr val="accent4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家財・什器</a:t>
                      </a:r>
                      <a:endParaRPr kumimoji="1" lang="en-US" altLang="ja-JP" dirty="0">
                        <a:solidFill>
                          <a:schemeClr val="accent4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投信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解約済変額保険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貴金属</a:t>
                      </a:r>
                      <a:r>
                        <a:rPr kumimoji="1" lang="ja-JP" altLang="en-US" dirty="0"/>
                        <a:t>・</a:t>
                      </a:r>
                      <a:r>
                        <a:rPr kumimoji="1" lang="ja-JP" altLang="en-US" dirty="0">
                          <a:solidFill>
                            <a:schemeClr val="accent4"/>
                          </a:solidFill>
                        </a:rPr>
                        <a:t>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87030"/>
                  </a:ext>
                </a:extLst>
              </a:tr>
            </a:tbl>
          </a:graphicData>
        </a:graphic>
      </p:graphicFrame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071F8C30-27A3-467F-ACD9-8DC31214E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216661"/>
              </p:ext>
            </p:extLst>
          </p:nvPr>
        </p:nvGraphicFramePr>
        <p:xfrm>
          <a:off x="609599" y="4716958"/>
          <a:ext cx="609600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77058041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1240661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9053579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53886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配偶者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第一子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第二子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4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法定相続分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/>
                        <a:t>1/2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/>
                        <a:t>1/4</a:t>
                      </a:r>
                      <a:endParaRPr kumimoji="1" lang="en-US" altLang="ja-JP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/>
                        <a:t>1/4</a:t>
                      </a:r>
                      <a:endParaRPr kumimoji="1" lang="en-US" altLang="ja-JP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03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遺留分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/>
                        <a:t>1/4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1/8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1/8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429202"/>
                  </a:ext>
                </a:extLst>
              </a:tr>
            </a:tbl>
          </a:graphicData>
        </a:graphic>
      </p:graphicFrame>
      <p:pic>
        <p:nvPicPr>
          <p:cNvPr id="13" name="図 12">
            <a:extLst>
              <a:ext uri="{FF2B5EF4-FFF2-40B4-BE49-F238E27FC236}">
                <a16:creationId xmlns:a16="http://schemas.microsoft.com/office/drawing/2014/main" id="{90F6E962-B312-4808-BAB0-A8BE645A0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219" y="4716958"/>
            <a:ext cx="55626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0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5EA92-5948-417C-B34A-55A5F811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ご質問</a:t>
            </a:r>
          </a:p>
        </p:txBody>
      </p:sp>
      <p:sp>
        <p:nvSpPr>
          <p:cNvPr id="14" name="日付プレースホルダー 13">
            <a:extLst>
              <a:ext uri="{FF2B5EF4-FFF2-40B4-BE49-F238E27FC236}">
                <a16:creationId xmlns:a16="http://schemas.microsoft.com/office/drawing/2014/main" id="{6AA3E751-BF78-4715-989D-2CFC20341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9E71-6BA7-48AE-BE81-18A888522AC8}" type="datetime1">
              <a:rPr lang="en-US" altLang="ja-JP" smtClean="0"/>
              <a:t>2/13/2021</a:t>
            </a:fld>
            <a:endParaRPr lang="en-US"/>
          </a:p>
        </p:txBody>
      </p:sp>
      <p:sp>
        <p:nvSpPr>
          <p:cNvPr id="15" name="フッター プレースホルダー 14">
            <a:extLst>
              <a:ext uri="{FF2B5EF4-FFF2-40B4-BE49-F238E27FC236}">
                <a16:creationId xmlns:a16="http://schemas.microsoft.com/office/drawing/2014/main" id="{B17A0EB0-48AB-49DB-AC9F-E83145CB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RMC Office</a:t>
            </a:r>
          </a:p>
        </p:txBody>
      </p: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4A035873-F25C-44BD-A028-661CF9B4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C601-10CD-4D7F-B0B1-A03E5E48E222}" type="slidenum">
              <a:rPr lang="en-US" smtClean="0"/>
              <a:t>7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B59B91-B760-4B45-A22C-0F6725258869}"/>
              </a:ext>
            </a:extLst>
          </p:cNvPr>
          <p:cNvGrpSpPr>
            <a:grpSpLocks/>
          </p:cNvGrpSpPr>
          <p:nvPr/>
        </p:nvGrpSpPr>
        <p:grpSpPr bwMode="auto">
          <a:xfrm>
            <a:off x="2722563" y="2445487"/>
            <a:ext cx="3306097" cy="3361587"/>
            <a:chOff x="2163" y="691"/>
            <a:chExt cx="3373" cy="332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39DE77E-95F5-473D-9155-C515B48A8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3" y="691"/>
              <a:ext cx="3373" cy="332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EA7DF81-9B4A-412F-80CA-ED5B18DC9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6" y="1472"/>
              <a:ext cx="291" cy="56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1BC6B14-3FE0-488F-92AB-D3F3EADB3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7" y="1472"/>
              <a:ext cx="291" cy="56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DEC0771-5E17-4C67-A7A5-A92554EEE44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489" y="2391"/>
              <a:ext cx="2739" cy="1273"/>
              <a:chOff x="834" y="2382"/>
              <a:chExt cx="3275" cy="1273"/>
            </a:xfrm>
          </p:grpSpPr>
          <p:sp>
            <p:nvSpPr>
              <p:cNvPr id="11" name="Arc 8">
                <a:extLst>
                  <a:ext uri="{FF2B5EF4-FFF2-40B4-BE49-F238E27FC236}">
                    <a16:creationId xmlns:a16="http://schemas.microsoft.com/office/drawing/2014/main" id="{57616A9F-837B-4ED0-8FAC-8E366408C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2382"/>
                <a:ext cx="1627" cy="1273"/>
              </a:xfrm>
              <a:custGeom>
                <a:avLst/>
                <a:gdLst>
                  <a:gd name="T0" fmla="*/ 0 w 21600"/>
                  <a:gd name="T1" fmla="*/ 0 h 21600"/>
                  <a:gd name="T2" fmla="*/ 9 w 21600"/>
                  <a:gd name="T3" fmla="*/ 4 h 21600"/>
                  <a:gd name="T4" fmla="*/ 0 w 21600"/>
                  <a:gd name="T5" fmla="*/ 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" name="Arc 9">
                <a:extLst>
                  <a:ext uri="{FF2B5EF4-FFF2-40B4-BE49-F238E27FC236}">
                    <a16:creationId xmlns:a16="http://schemas.microsoft.com/office/drawing/2014/main" id="{27500840-E4C3-4884-8555-739DD202651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34" y="2382"/>
                <a:ext cx="1627" cy="1273"/>
              </a:xfrm>
              <a:custGeom>
                <a:avLst/>
                <a:gdLst>
                  <a:gd name="T0" fmla="*/ 0 w 21600"/>
                  <a:gd name="T1" fmla="*/ 0 h 21600"/>
                  <a:gd name="T2" fmla="*/ 9 w 21600"/>
                  <a:gd name="T3" fmla="*/ 4 h 21600"/>
                  <a:gd name="T4" fmla="*/ 0 w 21600"/>
                  <a:gd name="T5" fmla="*/ 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9" name="AutoShape 10">
              <a:extLst>
                <a:ext uri="{FF2B5EF4-FFF2-40B4-BE49-F238E27FC236}">
                  <a16:creationId xmlns:a16="http://schemas.microsoft.com/office/drawing/2014/main" id="{9765E537-66E1-4DEA-A969-6D0E9B39AD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86123">
              <a:off x="5126" y="2362"/>
              <a:ext cx="191" cy="47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4815DB90-B114-4BEF-ADA4-C32ED88E14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13877" flipH="1">
              <a:off x="2391" y="2362"/>
              <a:ext cx="191" cy="47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kumimoji="1"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DE695-A151-406A-AF18-698041032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013" y="1247775"/>
            <a:ext cx="63246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kumimoji="1"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08585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42875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177165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22885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68605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14325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60045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kumimoji="1"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84C6"/>
              </a:buClr>
              <a:buSzPct val="75000"/>
              <a:buFont typeface="Marlett" pitchFamily="2" charset="2"/>
              <a:buChar char="i"/>
            </a:pPr>
            <a:r>
              <a:rPr kumimoji="0" lang="en-US" altLang="ja-JP" sz="3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1086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TM02892315[[fn=ウィスプ]]</Template>
  <TotalTime>5796</TotalTime>
  <Words>298</Words>
  <Application>Microsoft Office PowerPoint</Application>
  <PresentationFormat>画面に合わせる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20" baseType="lpstr">
      <vt:lpstr>-apple-system</vt:lpstr>
      <vt:lpstr>ヒラギノ角ゴ Pro</vt:lpstr>
      <vt:lpstr>游ゴシック</vt:lpstr>
      <vt:lpstr>Arial</vt:lpstr>
      <vt:lpstr>Calibri</vt:lpstr>
      <vt:lpstr>Calibri Light</vt:lpstr>
      <vt:lpstr>Marlett</vt:lpstr>
      <vt:lpstr>Trebuchet MS</vt:lpstr>
      <vt:lpstr>Wingdings</vt:lpstr>
      <vt:lpstr>Wingdings 2</vt:lpstr>
      <vt:lpstr>Wingdings 3</vt:lpstr>
      <vt:lpstr>HDOfficeLightV0</vt:lpstr>
      <vt:lpstr>ファセット</vt:lpstr>
      <vt:lpstr>相続財産と見做し相続財産</vt:lpstr>
      <vt:lpstr>このスライドの内容</vt:lpstr>
      <vt:lpstr>相続税資料の見方について（つづき）</vt:lpstr>
      <vt:lpstr>みなし相続財産とは</vt:lpstr>
      <vt:lpstr>相続財産との関係</vt:lpstr>
      <vt:lpstr>相続可能財産</vt:lpstr>
      <vt:lpstr>ご質問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hnagata</dc:creator>
  <cp:lastModifiedBy>永田 久雄</cp:lastModifiedBy>
  <cp:revision>221</cp:revision>
  <cp:lastPrinted>2021-02-09T09:51:56Z</cp:lastPrinted>
  <dcterms:created xsi:type="dcterms:W3CDTF">2017-01-28T23:18:56Z</dcterms:created>
  <dcterms:modified xsi:type="dcterms:W3CDTF">2021-02-13T12:39:50Z</dcterms:modified>
</cp:coreProperties>
</file>