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6" r:id="rId1"/>
    <p:sldMasterId id="2147483937" r:id="rId2"/>
  </p:sldMasterIdLst>
  <p:notesMasterIdLst>
    <p:notesMasterId r:id="rId17"/>
  </p:notesMasterIdLst>
  <p:sldIdLst>
    <p:sldId id="266" r:id="rId3"/>
    <p:sldId id="285" r:id="rId4"/>
    <p:sldId id="287" r:id="rId5"/>
    <p:sldId id="288" r:id="rId6"/>
    <p:sldId id="294" r:id="rId7"/>
    <p:sldId id="296" r:id="rId8"/>
    <p:sldId id="297" r:id="rId9"/>
    <p:sldId id="289" r:id="rId10"/>
    <p:sldId id="298" r:id="rId11"/>
    <p:sldId id="291" r:id="rId12"/>
    <p:sldId id="293" r:id="rId13"/>
    <p:sldId id="290" r:id="rId14"/>
    <p:sldId id="292" r:id="rId15"/>
    <p:sldId id="286" r:id="rId16"/>
  </p:sldIdLst>
  <p:sldSz cx="9144000" cy="6858000" type="screen4x3"/>
  <p:notesSz cx="6858000"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2385">
          <p15:clr>
            <a:srgbClr val="A4A3A4"/>
          </p15:clr>
        </p15:guide>
        <p15:guide id="4" pos="2889">
          <p15:clr>
            <a:srgbClr val="A4A3A4"/>
          </p15:clr>
        </p15:guide>
        <p15:guide id="5" orient="horz" pos="1886">
          <p15:clr>
            <a:srgbClr val="A4A3A4"/>
          </p15:clr>
        </p15:guide>
        <p15:guide id="6" orient="horz" pos="2473">
          <p15:clr>
            <a:srgbClr val="A4A3A4"/>
          </p15:clr>
        </p15:guide>
        <p15:guide id="7" pos="289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永田 久雄" initials="永田" lastIdx="2" clrIdx="0"/>
  <p:cmAuthor id="2" name="永田 久雄"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0000FF"/>
    <a:srgbClr val="FC3D19"/>
    <a:srgbClr val="FC494E"/>
    <a:srgbClr val="FC34B3"/>
    <a:srgbClr val="C36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テーマ 2 - アクセント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テーマ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テーマ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テーマ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42" autoAdjust="0"/>
    <p:restoredTop sz="94660"/>
  </p:normalViewPr>
  <p:slideViewPr>
    <p:cSldViewPr snapToGrid="0" showGuides="1">
      <p:cViewPr varScale="1">
        <p:scale>
          <a:sx n="62" d="100"/>
          <a:sy n="62" d="100"/>
        </p:scale>
        <p:origin x="1304" y="52"/>
      </p:cViewPr>
      <p:guideLst>
        <p:guide orient="horz" pos="2160"/>
        <p:guide pos="2880"/>
        <p:guide orient="horz" pos="2385"/>
        <p:guide pos="2889"/>
        <p:guide orient="horz" pos="1886"/>
        <p:guide orient="horz" pos="2473"/>
        <p:guide pos="2895"/>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95300"/>
          </a:xfrm>
          <a:prstGeom prst="rect">
            <a:avLst/>
          </a:prstGeom>
        </p:spPr>
        <p:txBody>
          <a:bodyPr vert="horz" lIns="91440" tIns="45720" rIns="91440" bIns="45720" rtlCol="0"/>
          <a:lstStyle>
            <a:lvl1pPr algn="r">
              <a:defRPr sz="1200"/>
            </a:lvl1pPr>
          </a:lstStyle>
          <a:p>
            <a:fld id="{1F63510E-776C-41D3-B982-274B105522C6}" type="datetimeFigureOut">
              <a:rPr kumimoji="1" lang="ja-JP" altLang="en-US" smtClean="0"/>
              <a:t>2021/4/15</a:t>
            </a:fld>
            <a:endParaRPr kumimoji="1" lang="ja-JP" altLang="en-US"/>
          </a:p>
        </p:txBody>
      </p:sp>
      <p:sp>
        <p:nvSpPr>
          <p:cNvPr id="4" name="スライド イメージ プレースホルダー 3"/>
          <p:cNvSpPr>
            <a:spLocks noGrp="1" noRot="1" noChangeAspect="1"/>
          </p:cNvSpPr>
          <p:nvPr>
            <p:ph type="sldImg" idx="2"/>
          </p:nvPr>
        </p:nvSpPr>
        <p:spPr>
          <a:xfrm>
            <a:off x="1208088" y="1235075"/>
            <a:ext cx="4441825" cy="33321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751396"/>
            <a:ext cx="5486400" cy="388937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8958"/>
            <a:ext cx="2971800"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378958"/>
            <a:ext cx="2971800" cy="495300"/>
          </a:xfrm>
          <a:prstGeom prst="rect">
            <a:avLst/>
          </a:prstGeom>
        </p:spPr>
        <p:txBody>
          <a:bodyPr vert="horz" lIns="91440" tIns="45720" rIns="91440" bIns="45720" rtlCol="0" anchor="b"/>
          <a:lstStyle>
            <a:lvl1pPr algn="r">
              <a:defRPr sz="1200"/>
            </a:lvl1pPr>
          </a:lstStyle>
          <a:p>
            <a:fld id="{90E54CAC-71BD-4884-95D5-0DEF4558D610}" type="slidenum">
              <a:rPr kumimoji="1" lang="ja-JP" altLang="en-US" smtClean="0"/>
              <a:t>‹#›</a:t>
            </a:fld>
            <a:endParaRPr kumimoji="1" lang="ja-JP" altLang="en-US"/>
          </a:p>
        </p:txBody>
      </p:sp>
    </p:spTree>
    <p:extLst>
      <p:ext uri="{BB962C8B-B14F-4D97-AF65-F5344CB8AC3E}">
        <p14:creationId xmlns:p14="http://schemas.microsoft.com/office/powerpoint/2010/main" val="153550431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1036166-C1D5-40EC-94EC-F4EEA1E77CA2}" type="datetime1">
              <a:rPr lang="en-US" altLang="ja-JP" smtClean="0"/>
              <a:t>4/15/2021</a:t>
            </a:fld>
            <a:endParaRPr lang="en-US"/>
          </a:p>
        </p:txBody>
      </p:sp>
      <p:sp>
        <p:nvSpPr>
          <p:cNvPr id="5" name="Footer Placeholder 4"/>
          <p:cNvSpPr>
            <a:spLocks noGrp="1"/>
          </p:cNvSpPr>
          <p:nvPr>
            <p:ph type="ftr" sz="quarter" idx="11"/>
          </p:nvPr>
        </p:nvSpPr>
        <p:spPr/>
        <p:txBody>
          <a:bodyPr/>
          <a:lstStyle/>
          <a:p>
            <a:r>
              <a:rPr lang="en-US"/>
              <a:t>Park RMC Office</a:t>
            </a:r>
          </a:p>
        </p:txBody>
      </p:sp>
      <p:sp>
        <p:nvSpPr>
          <p:cNvPr id="6" name="Slide Number Placeholder 5"/>
          <p:cNvSpPr>
            <a:spLocks noGrp="1"/>
          </p:cNvSpPr>
          <p:nvPr>
            <p:ph type="sldNum" sz="quarter" idx="12"/>
          </p:nvPr>
        </p:nvSpPr>
        <p:spPr/>
        <p:txBody>
          <a:bodyPr/>
          <a:lstStyle/>
          <a:p>
            <a:fld id="{3A85C601-10CD-4D7F-B0B1-A03E5E48E222}" type="slidenum">
              <a:rPr lang="en-US" smtClean="0"/>
              <a:t>‹#›</a:t>
            </a:fld>
            <a:endParaRPr lang="en-US"/>
          </a:p>
        </p:txBody>
      </p:sp>
    </p:spTree>
    <p:extLst>
      <p:ext uri="{BB962C8B-B14F-4D97-AF65-F5344CB8AC3E}">
        <p14:creationId xmlns:p14="http://schemas.microsoft.com/office/powerpoint/2010/main" val="1368102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8537DA3-9C86-4CFA-97E8-2CAB23E1BC56}" type="datetime1">
              <a:rPr lang="en-US" altLang="ja-JP" smtClean="0"/>
              <a:t>4/15/2021</a:t>
            </a:fld>
            <a:endParaRPr lang="en-US"/>
          </a:p>
        </p:txBody>
      </p:sp>
      <p:sp>
        <p:nvSpPr>
          <p:cNvPr id="5" name="Footer Placeholder 4"/>
          <p:cNvSpPr>
            <a:spLocks noGrp="1"/>
          </p:cNvSpPr>
          <p:nvPr>
            <p:ph type="ftr" sz="quarter" idx="11"/>
          </p:nvPr>
        </p:nvSpPr>
        <p:spPr/>
        <p:txBody>
          <a:bodyPr/>
          <a:lstStyle/>
          <a:p>
            <a:r>
              <a:rPr lang="en-US"/>
              <a:t>Park RMC Office</a:t>
            </a:r>
          </a:p>
        </p:txBody>
      </p:sp>
      <p:sp>
        <p:nvSpPr>
          <p:cNvPr id="6" name="Slide Number Placeholder 5"/>
          <p:cNvSpPr>
            <a:spLocks noGrp="1"/>
          </p:cNvSpPr>
          <p:nvPr>
            <p:ph type="sldNum" sz="quarter" idx="12"/>
          </p:nvPr>
        </p:nvSpPr>
        <p:spPr/>
        <p:txBody>
          <a:bodyPr/>
          <a:lstStyle/>
          <a:p>
            <a:fld id="{3A85C601-10CD-4D7F-B0B1-A03E5E48E222}" type="slidenum">
              <a:rPr lang="en-US" smtClean="0"/>
              <a:t>‹#›</a:t>
            </a:fld>
            <a:endParaRPr lang="en-US"/>
          </a:p>
        </p:txBody>
      </p:sp>
    </p:spTree>
    <p:extLst>
      <p:ext uri="{BB962C8B-B14F-4D97-AF65-F5344CB8AC3E}">
        <p14:creationId xmlns:p14="http://schemas.microsoft.com/office/powerpoint/2010/main" val="419864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31DD61E9-4EAD-472F-805C-10B34D2B3B14}" type="datetime1">
              <a:rPr lang="en-US" altLang="ja-JP" smtClean="0"/>
              <a:t>4/15/2021</a:t>
            </a:fld>
            <a:endParaRPr lang="en-US"/>
          </a:p>
        </p:txBody>
      </p:sp>
      <p:sp>
        <p:nvSpPr>
          <p:cNvPr id="5" name="Footer Placeholder 4"/>
          <p:cNvSpPr>
            <a:spLocks noGrp="1"/>
          </p:cNvSpPr>
          <p:nvPr>
            <p:ph type="ftr" sz="quarter" idx="11"/>
          </p:nvPr>
        </p:nvSpPr>
        <p:spPr/>
        <p:txBody>
          <a:bodyPr/>
          <a:lstStyle/>
          <a:p>
            <a:r>
              <a:rPr lang="en-US"/>
              <a:t>Park RMC Office</a:t>
            </a:r>
          </a:p>
        </p:txBody>
      </p:sp>
      <p:sp>
        <p:nvSpPr>
          <p:cNvPr id="6" name="Slide Number Placeholder 5"/>
          <p:cNvSpPr>
            <a:spLocks noGrp="1"/>
          </p:cNvSpPr>
          <p:nvPr>
            <p:ph type="sldNum" sz="quarter" idx="12"/>
          </p:nvPr>
        </p:nvSpPr>
        <p:spPr/>
        <p:txBody>
          <a:bodyPr/>
          <a:lstStyle/>
          <a:p>
            <a:fld id="{3A85C601-10CD-4D7F-B0B1-A03E5E48E222}" type="slidenum">
              <a:rPr lang="en-US" smtClean="0"/>
              <a:t>‹#›</a:t>
            </a:fld>
            <a:endParaRPr lang="en-US"/>
          </a:p>
        </p:txBody>
      </p:sp>
    </p:spTree>
    <p:extLst>
      <p:ext uri="{BB962C8B-B14F-4D97-AF65-F5344CB8AC3E}">
        <p14:creationId xmlns:p14="http://schemas.microsoft.com/office/powerpoint/2010/main" val="45831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1036166-C1D5-40EC-94EC-F4EEA1E77CA2}" type="datetime1">
              <a:rPr lang="en-US" altLang="ja-JP" smtClean="0"/>
              <a:t>4/15/2021</a:t>
            </a:fld>
            <a:endParaRPr lang="en-US"/>
          </a:p>
        </p:txBody>
      </p:sp>
      <p:sp>
        <p:nvSpPr>
          <p:cNvPr id="5" name="Footer Placeholder 4"/>
          <p:cNvSpPr>
            <a:spLocks noGrp="1"/>
          </p:cNvSpPr>
          <p:nvPr>
            <p:ph type="ftr" sz="quarter" idx="11"/>
          </p:nvPr>
        </p:nvSpPr>
        <p:spPr/>
        <p:txBody>
          <a:bodyPr/>
          <a:lstStyle/>
          <a:p>
            <a:r>
              <a:rPr lang="en-US"/>
              <a:t>Park RMC Office</a:t>
            </a:r>
          </a:p>
        </p:txBody>
      </p:sp>
      <p:sp>
        <p:nvSpPr>
          <p:cNvPr id="6" name="Slide Number Placeholder 5"/>
          <p:cNvSpPr>
            <a:spLocks noGrp="1"/>
          </p:cNvSpPr>
          <p:nvPr>
            <p:ph type="sldNum" sz="quarter" idx="12"/>
          </p:nvPr>
        </p:nvSpPr>
        <p:spPr/>
        <p:txBody>
          <a:bodyPr/>
          <a:lstStyle/>
          <a:p>
            <a:fld id="{3A85C601-10CD-4D7F-B0B1-A03E5E48E222}" type="slidenum">
              <a:rPr lang="en-US" smtClean="0"/>
              <a:t>‹#›</a:t>
            </a:fld>
            <a:endParaRPr lang="en-US"/>
          </a:p>
        </p:txBody>
      </p:sp>
    </p:spTree>
    <p:extLst>
      <p:ext uri="{BB962C8B-B14F-4D97-AF65-F5344CB8AC3E}">
        <p14:creationId xmlns:p14="http://schemas.microsoft.com/office/powerpoint/2010/main" val="4061190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F91DE05-F0D0-4ABA-9160-03F7DF022FF7}" type="datetime1">
              <a:rPr lang="en-US" altLang="ja-JP" smtClean="0"/>
              <a:t>4/15/2021</a:t>
            </a:fld>
            <a:endParaRPr lang="en-US"/>
          </a:p>
        </p:txBody>
      </p:sp>
      <p:sp>
        <p:nvSpPr>
          <p:cNvPr id="5" name="Footer Placeholder 4"/>
          <p:cNvSpPr>
            <a:spLocks noGrp="1"/>
          </p:cNvSpPr>
          <p:nvPr>
            <p:ph type="ftr" sz="quarter" idx="11"/>
          </p:nvPr>
        </p:nvSpPr>
        <p:spPr/>
        <p:txBody>
          <a:bodyPr/>
          <a:lstStyle/>
          <a:p>
            <a:r>
              <a:rPr lang="en-US"/>
              <a:t>Park RMC Office</a:t>
            </a:r>
          </a:p>
        </p:txBody>
      </p:sp>
      <p:sp>
        <p:nvSpPr>
          <p:cNvPr id="6" name="Slide Number Placeholder 5"/>
          <p:cNvSpPr>
            <a:spLocks noGrp="1"/>
          </p:cNvSpPr>
          <p:nvPr>
            <p:ph type="sldNum" sz="quarter" idx="12"/>
          </p:nvPr>
        </p:nvSpPr>
        <p:spPr/>
        <p:txBody>
          <a:bodyPr/>
          <a:lstStyle/>
          <a:p>
            <a:fld id="{3A85C601-10CD-4D7F-B0B1-A03E5E48E222}" type="slidenum">
              <a:rPr lang="en-US" smtClean="0"/>
              <a:t>‹#›</a:t>
            </a:fld>
            <a:endParaRPr lang="en-US"/>
          </a:p>
        </p:txBody>
      </p:sp>
    </p:spTree>
    <p:extLst>
      <p:ext uri="{BB962C8B-B14F-4D97-AF65-F5344CB8AC3E}">
        <p14:creationId xmlns:p14="http://schemas.microsoft.com/office/powerpoint/2010/main" val="1092336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82EEAB2-4C0E-49C1-A9B1-7F95E0CE7DAD}" type="datetime1">
              <a:rPr lang="en-US" altLang="ja-JP" smtClean="0"/>
              <a:t>4/15/2021</a:t>
            </a:fld>
            <a:endParaRPr lang="en-US"/>
          </a:p>
        </p:txBody>
      </p:sp>
      <p:sp>
        <p:nvSpPr>
          <p:cNvPr id="5" name="Footer Placeholder 4"/>
          <p:cNvSpPr>
            <a:spLocks noGrp="1"/>
          </p:cNvSpPr>
          <p:nvPr>
            <p:ph type="ftr" sz="quarter" idx="11"/>
          </p:nvPr>
        </p:nvSpPr>
        <p:spPr/>
        <p:txBody>
          <a:bodyPr/>
          <a:lstStyle/>
          <a:p>
            <a:r>
              <a:rPr lang="en-US"/>
              <a:t>Park RMC Office</a:t>
            </a:r>
          </a:p>
        </p:txBody>
      </p:sp>
      <p:sp>
        <p:nvSpPr>
          <p:cNvPr id="6" name="Slide Number Placeholder 5"/>
          <p:cNvSpPr>
            <a:spLocks noGrp="1"/>
          </p:cNvSpPr>
          <p:nvPr>
            <p:ph type="sldNum" sz="quarter" idx="12"/>
          </p:nvPr>
        </p:nvSpPr>
        <p:spPr/>
        <p:txBody>
          <a:bodyPr/>
          <a:lstStyle/>
          <a:p>
            <a:fld id="{3A85C601-10CD-4D7F-B0B1-A03E5E48E222}" type="slidenum">
              <a:rPr lang="en-US" smtClean="0"/>
              <a:t>‹#›</a:t>
            </a:fld>
            <a:endParaRPr lang="en-US"/>
          </a:p>
        </p:txBody>
      </p:sp>
    </p:spTree>
    <p:extLst>
      <p:ext uri="{BB962C8B-B14F-4D97-AF65-F5344CB8AC3E}">
        <p14:creationId xmlns:p14="http://schemas.microsoft.com/office/powerpoint/2010/main" val="2723396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9173219-CC36-4917-B1F9-CE7223016538}" type="datetime1">
              <a:rPr lang="en-US" altLang="ja-JP" smtClean="0"/>
              <a:t>4/15/2021</a:t>
            </a:fld>
            <a:endParaRPr lang="en-US"/>
          </a:p>
        </p:txBody>
      </p:sp>
      <p:sp>
        <p:nvSpPr>
          <p:cNvPr id="6" name="Footer Placeholder 5"/>
          <p:cNvSpPr>
            <a:spLocks noGrp="1"/>
          </p:cNvSpPr>
          <p:nvPr>
            <p:ph type="ftr" sz="quarter" idx="11"/>
          </p:nvPr>
        </p:nvSpPr>
        <p:spPr/>
        <p:txBody>
          <a:bodyPr/>
          <a:lstStyle/>
          <a:p>
            <a:r>
              <a:rPr lang="en-US"/>
              <a:t>Park RMC Office</a:t>
            </a:r>
          </a:p>
        </p:txBody>
      </p:sp>
      <p:sp>
        <p:nvSpPr>
          <p:cNvPr id="7" name="Slide Number Placeholder 6"/>
          <p:cNvSpPr>
            <a:spLocks noGrp="1"/>
          </p:cNvSpPr>
          <p:nvPr>
            <p:ph type="sldNum" sz="quarter" idx="12"/>
          </p:nvPr>
        </p:nvSpPr>
        <p:spPr/>
        <p:txBody>
          <a:bodyPr/>
          <a:lstStyle/>
          <a:p>
            <a:fld id="{3A85C601-10CD-4D7F-B0B1-A03E5E48E222}" type="slidenum">
              <a:rPr lang="en-US" smtClean="0"/>
              <a:t>‹#›</a:t>
            </a:fld>
            <a:endParaRPr lang="en-US"/>
          </a:p>
        </p:txBody>
      </p:sp>
    </p:spTree>
    <p:extLst>
      <p:ext uri="{BB962C8B-B14F-4D97-AF65-F5344CB8AC3E}">
        <p14:creationId xmlns:p14="http://schemas.microsoft.com/office/powerpoint/2010/main" val="3661988730"/>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5448CE5-DBA5-44A7-99E1-A8C611501327}" type="datetime1">
              <a:rPr lang="en-US" altLang="ja-JP" smtClean="0"/>
              <a:t>4/15/2021</a:t>
            </a:fld>
            <a:endParaRPr lang="en-US"/>
          </a:p>
        </p:txBody>
      </p:sp>
      <p:sp>
        <p:nvSpPr>
          <p:cNvPr id="8" name="Footer Placeholder 7"/>
          <p:cNvSpPr>
            <a:spLocks noGrp="1"/>
          </p:cNvSpPr>
          <p:nvPr>
            <p:ph type="ftr" sz="quarter" idx="11"/>
          </p:nvPr>
        </p:nvSpPr>
        <p:spPr/>
        <p:txBody>
          <a:bodyPr/>
          <a:lstStyle/>
          <a:p>
            <a:r>
              <a:rPr lang="en-US"/>
              <a:t>Park RMC Office</a:t>
            </a:r>
          </a:p>
        </p:txBody>
      </p:sp>
      <p:sp>
        <p:nvSpPr>
          <p:cNvPr id="9" name="Slide Number Placeholder 8"/>
          <p:cNvSpPr>
            <a:spLocks noGrp="1"/>
          </p:cNvSpPr>
          <p:nvPr>
            <p:ph type="sldNum" sz="quarter" idx="12"/>
          </p:nvPr>
        </p:nvSpPr>
        <p:spPr/>
        <p:txBody>
          <a:bodyPr/>
          <a:lstStyle/>
          <a:p>
            <a:fld id="{3A85C601-10CD-4D7F-B0B1-A03E5E48E222}" type="slidenum">
              <a:rPr lang="en-US" smtClean="0"/>
              <a:t>‹#›</a:t>
            </a:fld>
            <a:endParaRPr lang="en-US"/>
          </a:p>
        </p:txBody>
      </p:sp>
    </p:spTree>
    <p:extLst>
      <p:ext uri="{BB962C8B-B14F-4D97-AF65-F5344CB8AC3E}">
        <p14:creationId xmlns:p14="http://schemas.microsoft.com/office/powerpoint/2010/main" val="2881780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6F2BC23-8D69-4A71-97F9-B6E0B766B40C}" type="datetime1">
              <a:rPr lang="en-US" altLang="ja-JP" smtClean="0"/>
              <a:t>4/15/2021</a:t>
            </a:fld>
            <a:endParaRPr lang="en-US"/>
          </a:p>
        </p:txBody>
      </p:sp>
      <p:sp>
        <p:nvSpPr>
          <p:cNvPr id="4" name="Footer Placeholder 3"/>
          <p:cNvSpPr>
            <a:spLocks noGrp="1"/>
          </p:cNvSpPr>
          <p:nvPr>
            <p:ph type="ftr" sz="quarter" idx="11"/>
          </p:nvPr>
        </p:nvSpPr>
        <p:spPr/>
        <p:txBody>
          <a:bodyPr/>
          <a:lstStyle/>
          <a:p>
            <a:r>
              <a:rPr lang="en-US"/>
              <a:t>Park RMC Office</a:t>
            </a:r>
          </a:p>
        </p:txBody>
      </p:sp>
      <p:sp>
        <p:nvSpPr>
          <p:cNvPr id="5" name="Slide Number Placeholder 4"/>
          <p:cNvSpPr>
            <a:spLocks noGrp="1"/>
          </p:cNvSpPr>
          <p:nvPr>
            <p:ph type="sldNum" sz="quarter" idx="12"/>
          </p:nvPr>
        </p:nvSpPr>
        <p:spPr/>
        <p:txBody>
          <a:bodyPr/>
          <a:lstStyle/>
          <a:p>
            <a:fld id="{3A85C601-10CD-4D7F-B0B1-A03E5E48E222}" type="slidenum">
              <a:rPr lang="en-US" smtClean="0"/>
              <a:t>‹#›</a:t>
            </a:fld>
            <a:endParaRPr lang="en-US"/>
          </a:p>
        </p:txBody>
      </p:sp>
    </p:spTree>
    <p:extLst>
      <p:ext uri="{BB962C8B-B14F-4D97-AF65-F5344CB8AC3E}">
        <p14:creationId xmlns:p14="http://schemas.microsoft.com/office/powerpoint/2010/main" val="2734774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E41661-7EE5-4797-8D8F-FD9E0EF3C76D}" type="datetime1">
              <a:rPr lang="en-US" altLang="ja-JP" smtClean="0"/>
              <a:t>4/15/2021</a:t>
            </a:fld>
            <a:endParaRPr lang="en-US"/>
          </a:p>
        </p:txBody>
      </p:sp>
      <p:sp>
        <p:nvSpPr>
          <p:cNvPr id="3" name="Footer Placeholder 2"/>
          <p:cNvSpPr>
            <a:spLocks noGrp="1"/>
          </p:cNvSpPr>
          <p:nvPr>
            <p:ph type="ftr" sz="quarter" idx="11"/>
          </p:nvPr>
        </p:nvSpPr>
        <p:spPr/>
        <p:txBody>
          <a:bodyPr/>
          <a:lstStyle/>
          <a:p>
            <a:r>
              <a:rPr lang="en-US"/>
              <a:t>Park RMC Office</a:t>
            </a:r>
          </a:p>
        </p:txBody>
      </p:sp>
      <p:sp>
        <p:nvSpPr>
          <p:cNvPr id="4" name="Slide Number Placeholder 3"/>
          <p:cNvSpPr>
            <a:spLocks noGrp="1"/>
          </p:cNvSpPr>
          <p:nvPr>
            <p:ph type="sldNum" sz="quarter" idx="12"/>
          </p:nvPr>
        </p:nvSpPr>
        <p:spPr/>
        <p:txBody>
          <a:bodyPr/>
          <a:lstStyle/>
          <a:p>
            <a:fld id="{3A85C601-10CD-4D7F-B0B1-A03E5E48E222}" type="slidenum">
              <a:rPr lang="en-US" smtClean="0"/>
              <a:t>‹#›</a:t>
            </a:fld>
            <a:endParaRPr lang="en-US"/>
          </a:p>
        </p:txBody>
      </p:sp>
    </p:spTree>
    <p:extLst>
      <p:ext uri="{BB962C8B-B14F-4D97-AF65-F5344CB8AC3E}">
        <p14:creationId xmlns:p14="http://schemas.microsoft.com/office/powerpoint/2010/main" val="1112047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52B6ABD-1B03-44A3-BC9B-55D86CA2CA66}" type="datetime1">
              <a:rPr lang="en-US" altLang="ja-JP" smtClean="0"/>
              <a:t>4/15/2021</a:t>
            </a:fld>
            <a:endParaRPr lang="en-US"/>
          </a:p>
        </p:txBody>
      </p:sp>
      <p:sp>
        <p:nvSpPr>
          <p:cNvPr id="6" name="Footer Placeholder 5"/>
          <p:cNvSpPr>
            <a:spLocks noGrp="1"/>
          </p:cNvSpPr>
          <p:nvPr>
            <p:ph type="ftr" sz="quarter" idx="11"/>
          </p:nvPr>
        </p:nvSpPr>
        <p:spPr/>
        <p:txBody>
          <a:bodyPr/>
          <a:lstStyle/>
          <a:p>
            <a:r>
              <a:rPr lang="en-US"/>
              <a:t>Park RMC Office</a:t>
            </a:r>
          </a:p>
        </p:txBody>
      </p:sp>
      <p:sp>
        <p:nvSpPr>
          <p:cNvPr id="7" name="Slide Number Placeholder 6"/>
          <p:cNvSpPr>
            <a:spLocks noGrp="1"/>
          </p:cNvSpPr>
          <p:nvPr>
            <p:ph type="sldNum" sz="quarter" idx="12"/>
          </p:nvPr>
        </p:nvSpPr>
        <p:spPr/>
        <p:txBody>
          <a:bodyPr/>
          <a:lstStyle/>
          <a:p>
            <a:fld id="{3A85C601-10CD-4D7F-B0B1-A03E5E48E222}" type="slidenum">
              <a:rPr lang="en-US" smtClean="0"/>
              <a:t>‹#›</a:t>
            </a:fld>
            <a:endParaRPr lang="en-US"/>
          </a:p>
        </p:txBody>
      </p:sp>
    </p:spTree>
    <p:extLst>
      <p:ext uri="{BB962C8B-B14F-4D97-AF65-F5344CB8AC3E}">
        <p14:creationId xmlns:p14="http://schemas.microsoft.com/office/powerpoint/2010/main" val="753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F91DE05-F0D0-4ABA-9160-03F7DF022FF7}" type="datetime1">
              <a:rPr lang="en-US" altLang="ja-JP" smtClean="0"/>
              <a:t>4/15/2021</a:t>
            </a:fld>
            <a:endParaRPr lang="en-US"/>
          </a:p>
        </p:txBody>
      </p:sp>
      <p:sp>
        <p:nvSpPr>
          <p:cNvPr id="5" name="Footer Placeholder 4"/>
          <p:cNvSpPr>
            <a:spLocks noGrp="1"/>
          </p:cNvSpPr>
          <p:nvPr>
            <p:ph type="ftr" sz="quarter" idx="11"/>
          </p:nvPr>
        </p:nvSpPr>
        <p:spPr/>
        <p:txBody>
          <a:bodyPr/>
          <a:lstStyle/>
          <a:p>
            <a:r>
              <a:rPr lang="en-US"/>
              <a:t>Park RMC Office</a:t>
            </a:r>
          </a:p>
        </p:txBody>
      </p:sp>
      <p:sp>
        <p:nvSpPr>
          <p:cNvPr id="6" name="Slide Number Placeholder 5"/>
          <p:cNvSpPr>
            <a:spLocks noGrp="1"/>
          </p:cNvSpPr>
          <p:nvPr>
            <p:ph type="sldNum" sz="quarter" idx="12"/>
          </p:nvPr>
        </p:nvSpPr>
        <p:spPr/>
        <p:txBody>
          <a:bodyPr/>
          <a:lstStyle/>
          <a:p>
            <a:fld id="{3A85C601-10CD-4D7F-B0B1-A03E5E48E222}" type="slidenum">
              <a:rPr lang="en-US" smtClean="0"/>
              <a:t>‹#›</a:t>
            </a:fld>
            <a:endParaRPr lang="en-US"/>
          </a:p>
        </p:txBody>
      </p:sp>
    </p:spTree>
    <p:extLst>
      <p:ext uri="{BB962C8B-B14F-4D97-AF65-F5344CB8AC3E}">
        <p14:creationId xmlns:p14="http://schemas.microsoft.com/office/powerpoint/2010/main" val="3100008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9173219-CC36-4917-B1F9-CE7223016538}" type="datetime1">
              <a:rPr lang="en-US" altLang="ja-JP" smtClean="0"/>
              <a:t>4/15/2021</a:t>
            </a:fld>
            <a:endParaRPr lang="en-US"/>
          </a:p>
        </p:txBody>
      </p:sp>
      <p:sp>
        <p:nvSpPr>
          <p:cNvPr id="6" name="Footer Placeholder 5"/>
          <p:cNvSpPr>
            <a:spLocks noGrp="1"/>
          </p:cNvSpPr>
          <p:nvPr>
            <p:ph type="ftr" sz="quarter" idx="11"/>
          </p:nvPr>
        </p:nvSpPr>
        <p:spPr/>
        <p:txBody>
          <a:bodyPr/>
          <a:lstStyle/>
          <a:p>
            <a:r>
              <a:rPr lang="en-US"/>
              <a:t>Park RMC Office</a:t>
            </a:r>
          </a:p>
        </p:txBody>
      </p:sp>
      <p:sp>
        <p:nvSpPr>
          <p:cNvPr id="7" name="Slide Number Placeholder 6"/>
          <p:cNvSpPr>
            <a:spLocks noGrp="1"/>
          </p:cNvSpPr>
          <p:nvPr>
            <p:ph type="sldNum" sz="quarter" idx="12"/>
          </p:nvPr>
        </p:nvSpPr>
        <p:spPr/>
        <p:txBody>
          <a:bodyPr/>
          <a:lstStyle/>
          <a:p>
            <a:fld id="{3A85C601-10CD-4D7F-B0B1-A03E5E48E222}" type="slidenum">
              <a:rPr lang="en-US" smtClean="0"/>
              <a:t>‹#›</a:t>
            </a:fld>
            <a:endParaRPr lang="en-US"/>
          </a:p>
        </p:txBody>
      </p:sp>
    </p:spTree>
    <p:extLst>
      <p:ext uri="{BB962C8B-B14F-4D97-AF65-F5344CB8AC3E}">
        <p14:creationId xmlns:p14="http://schemas.microsoft.com/office/powerpoint/2010/main" val="239121459"/>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9173219-CC36-4917-B1F9-CE7223016538}" type="datetime1">
              <a:rPr lang="en-US" altLang="ja-JP" smtClean="0"/>
              <a:t>4/15/2021</a:t>
            </a:fld>
            <a:endParaRPr lang="en-US"/>
          </a:p>
        </p:txBody>
      </p:sp>
      <p:sp>
        <p:nvSpPr>
          <p:cNvPr id="5" name="Footer Placeholder 4"/>
          <p:cNvSpPr>
            <a:spLocks noGrp="1"/>
          </p:cNvSpPr>
          <p:nvPr>
            <p:ph type="ftr" sz="quarter" idx="11"/>
          </p:nvPr>
        </p:nvSpPr>
        <p:spPr/>
        <p:txBody>
          <a:bodyPr/>
          <a:lstStyle/>
          <a:p>
            <a:r>
              <a:rPr lang="en-US"/>
              <a:t>Park RMC Office</a:t>
            </a:r>
          </a:p>
        </p:txBody>
      </p:sp>
      <p:sp>
        <p:nvSpPr>
          <p:cNvPr id="6" name="Slide Number Placeholder 5"/>
          <p:cNvSpPr>
            <a:spLocks noGrp="1"/>
          </p:cNvSpPr>
          <p:nvPr>
            <p:ph type="sldNum" sz="quarter" idx="12"/>
          </p:nvPr>
        </p:nvSpPr>
        <p:spPr/>
        <p:txBody>
          <a:bodyPr/>
          <a:lstStyle/>
          <a:p>
            <a:fld id="{3A85C601-10CD-4D7F-B0B1-A03E5E48E222}" type="slidenum">
              <a:rPr lang="en-US" smtClean="0"/>
              <a:t>‹#›</a:t>
            </a:fld>
            <a:endParaRPr lang="en-US"/>
          </a:p>
        </p:txBody>
      </p:sp>
    </p:spTree>
    <p:extLst>
      <p:ext uri="{BB962C8B-B14F-4D97-AF65-F5344CB8AC3E}">
        <p14:creationId xmlns:p14="http://schemas.microsoft.com/office/powerpoint/2010/main" val="3750860312"/>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9173219-CC36-4917-B1F9-CE7223016538}" type="datetime1">
              <a:rPr lang="en-US" altLang="ja-JP" smtClean="0"/>
              <a:t>4/15/2021</a:t>
            </a:fld>
            <a:endParaRPr lang="en-US"/>
          </a:p>
        </p:txBody>
      </p:sp>
      <p:sp>
        <p:nvSpPr>
          <p:cNvPr id="5" name="Footer Placeholder 4"/>
          <p:cNvSpPr>
            <a:spLocks noGrp="1"/>
          </p:cNvSpPr>
          <p:nvPr>
            <p:ph type="ftr" sz="quarter" idx="11"/>
          </p:nvPr>
        </p:nvSpPr>
        <p:spPr/>
        <p:txBody>
          <a:bodyPr/>
          <a:lstStyle/>
          <a:p>
            <a:r>
              <a:rPr lang="en-US"/>
              <a:t>Park RMC Office</a:t>
            </a:r>
          </a:p>
        </p:txBody>
      </p:sp>
      <p:sp>
        <p:nvSpPr>
          <p:cNvPr id="6" name="Slide Number Placeholder 5"/>
          <p:cNvSpPr>
            <a:spLocks noGrp="1"/>
          </p:cNvSpPr>
          <p:nvPr>
            <p:ph type="sldNum" sz="quarter" idx="12"/>
          </p:nvPr>
        </p:nvSpPr>
        <p:spPr/>
        <p:txBody>
          <a:bodyPr/>
          <a:lstStyle/>
          <a:p>
            <a:fld id="{3A85C601-10CD-4D7F-B0B1-A03E5E48E222}"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43821802"/>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9173219-CC36-4917-B1F9-CE7223016538}" type="datetime1">
              <a:rPr lang="en-US" altLang="ja-JP" smtClean="0"/>
              <a:t>4/15/2021</a:t>
            </a:fld>
            <a:endParaRPr lang="en-US"/>
          </a:p>
        </p:txBody>
      </p:sp>
      <p:sp>
        <p:nvSpPr>
          <p:cNvPr id="5" name="Footer Placeholder 4"/>
          <p:cNvSpPr>
            <a:spLocks noGrp="1"/>
          </p:cNvSpPr>
          <p:nvPr>
            <p:ph type="ftr" sz="quarter" idx="11"/>
          </p:nvPr>
        </p:nvSpPr>
        <p:spPr/>
        <p:txBody>
          <a:bodyPr/>
          <a:lstStyle/>
          <a:p>
            <a:r>
              <a:rPr lang="en-US"/>
              <a:t>Park RMC Office</a:t>
            </a:r>
          </a:p>
        </p:txBody>
      </p:sp>
      <p:sp>
        <p:nvSpPr>
          <p:cNvPr id="6" name="Slide Number Placeholder 5"/>
          <p:cNvSpPr>
            <a:spLocks noGrp="1"/>
          </p:cNvSpPr>
          <p:nvPr>
            <p:ph type="sldNum" sz="quarter" idx="12"/>
          </p:nvPr>
        </p:nvSpPr>
        <p:spPr/>
        <p:txBody>
          <a:bodyPr/>
          <a:lstStyle/>
          <a:p>
            <a:fld id="{3A85C601-10CD-4D7F-B0B1-A03E5E48E222}" type="slidenum">
              <a:rPr lang="en-US" smtClean="0"/>
              <a:t>‹#›</a:t>
            </a:fld>
            <a:endParaRPr lang="en-US"/>
          </a:p>
        </p:txBody>
      </p:sp>
    </p:spTree>
    <p:extLst>
      <p:ext uri="{BB962C8B-B14F-4D97-AF65-F5344CB8AC3E}">
        <p14:creationId xmlns:p14="http://schemas.microsoft.com/office/powerpoint/2010/main" val="1772758537"/>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9173219-CC36-4917-B1F9-CE7223016538}" type="datetime1">
              <a:rPr lang="en-US" altLang="ja-JP" smtClean="0"/>
              <a:t>4/15/2021</a:t>
            </a:fld>
            <a:endParaRPr lang="en-US"/>
          </a:p>
        </p:txBody>
      </p:sp>
      <p:sp>
        <p:nvSpPr>
          <p:cNvPr id="5" name="Footer Placeholder 4"/>
          <p:cNvSpPr>
            <a:spLocks noGrp="1"/>
          </p:cNvSpPr>
          <p:nvPr>
            <p:ph type="ftr" sz="quarter" idx="11"/>
          </p:nvPr>
        </p:nvSpPr>
        <p:spPr/>
        <p:txBody>
          <a:bodyPr/>
          <a:lstStyle/>
          <a:p>
            <a:r>
              <a:rPr lang="en-US"/>
              <a:t>Park RMC Office</a:t>
            </a:r>
          </a:p>
        </p:txBody>
      </p:sp>
      <p:sp>
        <p:nvSpPr>
          <p:cNvPr id="6" name="Slide Number Placeholder 5"/>
          <p:cNvSpPr>
            <a:spLocks noGrp="1"/>
          </p:cNvSpPr>
          <p:nvPr>
            <p:ph type="sldNum" sz="quarter" idx="12"/>
          </p:nvPr>
        </p:nvSpPr>
        <p:spPr/>
        <p:txBody>
          <a:bodyPr/>
          <a:lstStyle/>
          <a:p>
            <a:fld id="{3A85C601-10CD-4D7F-B0B1-A03E5E48E222}"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54453516"/>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9173219-CC36-4917-B1F9-CE7223016538}" type="datetime1">
              <a:rPr lang="en-US" altLang="ja-JP" smtClean="0"/>
              <a:t>4/15/2021</a:t>
            </a:fld>
            <a:endParaRPr lang="en-US"/>
          </a:p>
        </p:txBody>
      </p:sp>
      <p:sp>
        <p:nvSpPr>
          <p:cNvPr id="5" name="Footer Placeholder 4"/>
          <p:cNvSpPr>
            <a:spLocks noGrp="1"/>
          </p:cNvSpPr>
          <p:nvPr>
            <p:ph type="ftr" sz="quarter" idx="11"/>
          </p:nvPr>
        </p:nvSpPr>
        <p:spPr/>
        <p:txBody>
          <a:bodyPr/>
          <a:lstStyle/>
          <a:p>
            <a:r>
              <a:rPr lang="en-US"/>
              <a:t>Park RMC Office</a:t>
            </a:r>
          </a:p>
        </p:txBody>
      </p:sp>
      <p:sp>
        <p:nvSpPr>
          <p:cNvPr id="6" name="Slide Number Placeholder 5"/>
          <p:cNvSpPr>
            <a:spLocks noGrp="1"/>
          </p:cNvSpPr>
          <p:nvPr>
            <p:ph type="sldNum" sz="quarter" idx="12"/>
          </p:nvPr>
        </p:nvSpPr>
        <p:spPr/>
        <p:txBody>
          <a:bodyPr/>
          <a:lstStyle/>
          <a:p>
            <a:fld id="{3A85C601-10CD-4D7F-B0B1-A03E5E48E222}" type="slidenum">
              <a:rPr lang="en-US" smtClean="0"/>
              <a:t>‹#›</a:t>
            </a:fld>
            <a:endParaRPr lang="en-US"/>
          </a:p>
        </p:txBody>
      </p:sp>
    </p:spTree>
    <p:extLst>
      <p:ext uri="{BB962C8B-B14F-4D97-AF65-F5344CB8AC3E}">
        <p14:creationId xmlns:p14="http://schemas.microsoft.com/office/powerpoint/2010/main" val="1620932754"/>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8537DA3-9C86-4CFA-97E8-2CAB23E1BC56}" type="datetime1">
              <a:rPr lang="en-US" altLang="ja-JP" smtClean="0"/>
              <a:t>4/15/2021</a:t>
            </a:fld>
            <a:endParaRPr lang="en-US"/>
          </a:p>
        </p:txBody>
      </p:sp>
      <p:sp>
        <p:nvSpPr>
          <p:cNvPr id="5" name="Footer Placeholder 4"/>
          <p:cNvSpPr>
            <a:spLocks noGrp="1"/>
          </p:cNvSpPr>
          <p:nvPr>
            <p:ph type="ftr" sz="quarter" idx="11"/>
          </p:nvPr>
        </p:nvSpPr>
        <p:spPr/>
        <p:txBody>
          <a:bodyPr/>
          <a:lstStyle/>
          <a:p>
            <a:r>
              <a:rPr lang="en-US"/>
              <a:t>Park RMC Office</a:t>
            </a:r>
          </a:p>
        </p:txBody>
      </p:sp>
      <p:sp>
        <p:nvSpPr>
          <p:cNvPr id="6" name="Slide Number Placeholder 5"/>
          <p:cNvSpPr>
            <a:spLocks noGrp="1"/>
          </p:cNvSpPr>
          <p:nvPr>
            <p:ph type="sldNum" sz="quarter" idx="12"/>
          </p:nvPr>
        </p:nvSpPr>
        <p:spPr/>
        <p:txBody>
          <a:bodyPr/>
          <a:lstStyle/>
          <a:p>
            <a:fld id="{3A85C601-10CD-4D7F-B0B1-A03E5E48E222}" type="slidenum">
              <a:rPr lang="en-US" smtClean="0"/>
              <a:t>‹#›</a:t>
            </a:fld>
            <a:endParaRPr lang="en-US"/>
          </a:p>
        </p:txBody>
      </p:sp>
    </p:spTree>
    <p:extLst>
      <p:ext uri="{BB962C8B-B14F-4D97-AF65-F5344CB8AC3E}">
        <p14:creationId xmlns:p14="http://schemas.microsoft.com/office/powerpoint/2010/main" val="736588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1DD61E9-4EAD-472F-805C-10B34D2B3B14}" type="datetime1">
              <a:rPr lang="en-US" altLang="ja-JP" smtClean="0"/>
              <a:t>4/15/2021</a:t>
            </a:fld>
            <a:endParaRPr lang="en-US"/>
          </a:p>
        </p:txBody>
      </p:sp>
      <p:sp>
        <p:nvSpPr>
          <p:cNvPr id="5" name="Footer Placeholder 4"/>
          <p:cNvSpPr>
            <a:spLocks noGrp="1"/>
          </p:cNvSpPr>
          <p:nvPr>
            <p:ph type="ftr" sz="quarter" idx="11"/>
          </p:nvPr>
        </p:nvSpPr>
        <p:spPr/>
        <p:txBody>
          <a:bodyPr/>
          <a:lstStyle/>
          <a:p>
            <a:r>
              <a:rPr lang="en-US"/>
              <a:t>Park RMC Office</a:t>
            </a:r>
          </a:p>
        </p:txBody>
      </p:sp>
      <p:sp>
        <p:nvSpPr>
          <p:cNvPr id="6" name="Slide Number Placeholder 5"/>
          <p:cNvSpPr>
            <a:spLocks noGrp="1"/>
          </p:cNvSpPr>
          <p:nvPr>
            <p:ph type="sldNum" sz="quarter" idx="12"/>
          </p:nvPr>
        </p:nvSpPr>
        <p:spPr/>
        <p:txBody>
          <a:bodyPr/>
          <a:lstStyle/>
          <a:p>
            <a:fld id="{3A85C601-10CD-4D7F-B0B1-A03E5E48E222}" type="slidenum">
              <a:rPr lang="en-US" smtClean="0"/>
              <a:t>‹#›</a:t>
            </a:fld>
            <a:endParaRPr lang="en-US"/>
          </a:p>
        </p:txBody>
      </p:sp>
    </p:spTree>
    <p:extLst>
      <p:ext uri="{BB962C8B-B14F-4D97-AF65-F5344CB8AC3E}">
        <p14:creationId xmlns:p14="http://schemas.microsoft.com/office/powerpoint/2010/main" val="1807791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82EEAB2-4C0E-49C1-A9B1-7F95E0CE7DAD}" type="datetime1">
              <a:rPr lang="en-US" altLang="ja-JP" smtClean="0"/>
              <a:t>4/15/2021</a:t>
            </a:fld>
            <a:endParaRPr lang="en-US"/>
          </a:p>
        </p:txBody>
      </p:sp>
      <p:sp>
        <p:nvSpPr>
          <p:cNvPr id="5" name="Footer Placeholder 4"/>
          <p:cNvSpPr>
            <a:spLocks noGrp="1"/>
          </p:cNvSpPr>
          <p:nvPr>
            <p:ph type="ftr" sz="quarter" idx="11"/>
          </p:nvPr>
        </p:nvSpPr>
        <p:spPr/>
        <p:txBody>
          <a:bodyPr/>
          <a:lstStyle/>
          <a:p>
            <a:r>
              <a:rPr lang="en-US"/>
              <a:t>Park RMC Office</a:t>
            </a:r>
          </a:p>
        </p:txBody>
      </p:sp>
      <p:sp>
        <p:nvSpPr>
          <p:cNvPr id="6" name="Slide Number Placeholder 5"/>
          <p:cNvSpPr>
            <a:spLocks noGrp="1"/>
          </p:cNvSpPr>
          <p:nvPr>
            <p:ph type="sldNum" sz="quarter" idx="12"/>
          </p:nvPr>
        </p:nvSpPr>
        <p:spPr/>
        <p:txBody>
          <a:bodyPr/>
          <a:lstStyle/>
          <a:p>
            <a:fld id="{3A85C601-10CD-4D7F-B0B1-A03E5E48E222}" type="slidenum">
              <a:rPr lang="en-US" smtClean="0"/>
              <a:t>‹#›</a:t>
            </a:fld>
            <a:endParaRPr lang="en-US"/>
          </a:p>
        </p:txBody>
      </p:sp>
    </p:spTree>
    <p:extLst>
      <p:ext uri="{BB962C8B-B14F-4D97-AF65-F5344CB8AC3E}">
        <p14:creationId xmlns:p14="http://schemas.microsoft.com/office/powerpoint/2010/main" val="2193502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78DF5C9-8B87-4EE5-BAFB-1ABDC6223C7C}" type="datetime1">
              <a:rPr lang="en-US" altLang="ja-JP" smtClean="0"/>
              <a:t>4/15/2021</a:t>
            </a:fld>
            <a:endParaRPr lang="en-US"/>
          </a:p>
        </p:txBody>
      </p:sp>
      <p:sp>
        <p:nvSpPr>
          <p:cNvPr id="6" name="Footer Placeholder 5"/>
          <p:cNvSpPr>
            <a:spLocks noGrp="1"/>
          </p:cNvSpPr>
          <p:nvPr>
            <p:ph type="ftr" sz="quarter" idx="11"/>
          </p:nvPr>
        </p:nvSpPr>
        <p:spPr/>
        <p:txBody>
          <a:bodyPr/>
          <a:lstStyle/>
          <a:p>
            <a:r>
              <a:rPr lang="en-US"/>
              <a:t>Park RMC Office</a:t>
            </a:r>
          </a:p>
        </p:txBody>
      </p:sp>
      <p:sp>
        <p:nvSpPr>
          <p:cNvPr id="7" name="Slide Number Placeholder 6"/>
          <p:cNvSpPr>
            <a:spLocks noGrp="1"/>
          </p:cNvSpPr>
          <p:nvPr>
            <p:ph type="sldNum" sz="quarter" idx="12"/>
          </p:nvPr>
        </p:nvSpPr>
        <p:spPr/>
        <p:txBody>
          <a:bodyPr/>
          <a:lstStyle/>
          <a:p>
            <a:fld id="{3A85C601-10CD-4D7F-B0B1-A03E5E48E222}" type="slidenum">
              <a:rPr lang="en-US" smtClean="0"/>
              <a:t>‹#›</a:t>
            </a:fld>
            <a:endParaRPr lang="en-US"/>
          </a:p>
        </p:txBody>
      </p:sp>
    </p:spTree>
    <p:extLst>
      <p:ext uri="{BB962C8B-B14F-4D97-AF65-F5344CB8AC3E}">
        <p14:creationId xmlns:p14="http://schemas.microsoft.com/office/powerpoint/2010/main" val="2529671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633845" y="2507551"/>
            <a:ext cx="386715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7551"/>
            <a:ext cx="38862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A5448CE5-DBA5-44A7-99E1-A8C611501327}" type="datetime1">
              <a:rPr lang="en-US" altLang="ja-JP" smtClean="0"/>
              <a:t>4/15/2021</a:t>
            </a:fld>
            <a:endParaRPr lang="en-US"/>
          </a:p>
        </p:txBody>
      </p:sp>
      <p:sp>
        <p:nvSpPr>
          <p:cNvPr id="8" name="Footer Placeholder 7"/>
          <p:cNvSpPr>
            <a:spLocks noGrp="1"/>
          </p:cNvSpPr>
          <p:nvPr>
            <p:ph type="ftr" sz="quarter" idx="11"/>
          </p:nvPr>
        </p:nvSpPr>
        <p:spPr/>
        <p:txBody>
          <a:bodyPr/>
          <a:lstStyle/>
          <a:p>
            <a:r>
              <a:rPr lang="en-US"/>
              <a:t>Park RMC Office</a:t>
            </a:r>
          </a:p>
        </p:txBody>
      </p:sp>
      <p:sp>
        <p:nvSpPr>
          <p:cNvPr id="9" name="Slide Number Placeholder 8"/>
          <p:cNvSpPr>
            <a:spLocks noGrp="1"/>
          </p:cNvSpPr>
          <p:nvPr>
            <p:ph type="sldNum" sz="quarter" idx="12"/>
          </p:nvPr>
        </p:nvSpPr>
        <p:spPr/>
        <p:txBody>
          <a:bodyPr/>
          <a:lstStyle/>
          <a:p>
            <a:fld id="{3A85C601-10CD-4D7F-B0B1-A03E5E48E222}" type="slidenum">
              <a:rPr lang="en-US" smtClean="0"/>
              <a:t>‹#›</a:t>
            </a:fld>
            <a:endParaRPr 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127742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6F2BC23-8D69-4A71-97F9-B6E0B766B40C}" type="datetime1">
              <a:rPr lang="en-US" altLang="ja-JP" smtClean="0"/>
              <a:t>4/15/2021</a:t>
            </a:fld>
            <a:endParaRPr lang="en-US"/>
          </a:p>
        </p:txBody>
      </p:sp>
      <p:sp>
        <p:nvSpPr>
          <p:cNvPr id="4" name="Footer Placeholder 3"/>
          <p:cNvSpPr>
            <a:spLocks noGrp="1"/>
          </p:cNvSpPr>
          <p:nvPr>
            <p:ph type="ftr" sz="quarter" idx="11"/>
          </p:nvPr>
        </p:nvSpPr>
        <p:spPr/>
        <p:txBody>
          <a:bodyPr/>
          <a:lstStyle/>
          <a:p>
            <a:r>
              <a:rPr lang="en-US"/>
              <a:t>Park RMC Office</a:t>
            </a:r>
          </a:p>
        </p:txBody>
      </p:sp>
      <p:sp>
        <p:nvSpPr>
          <p:cNvPr id="5" name="Slide Number Placeholder 4"/>
          <p:cNvSpPr>
            <a:spLocks noGrp="1"/>
          </p:cNvSpPr>
          <p:nvPr>
            <p:ph type="sldNum" sz="quarter" idx="12"/>
          </p:nvPr>
        </p:nvSpPr>
        <p:spPr/>
        <p:txBody>
          <a:bodyPr/>
          <a:lstStyle/>
          <a:p>
            <a:fld id="{3A85C601-10CD-4D7F-B0B1-A03E5E48E222}" type="slidenum">
              <a:rPr lang="en-US" smtClean="0"/>
              <a:t>‹#›</a:t>
            </a:fld>
            <a:endParaRPr 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1623161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E41661-7EE5-4797-8D8F-FD9E0EF3C76D}" type="datetime1">
              <a:rPr lang="en-US" altLang="ja-JP" smtClean="0"/>
              <a:t>4/15/2021</a:t>
            </a:fld>
            <a:endParaRPr lang="en-US"/>
          </a:p>
        </p:txBody>
      </p:sp>
      <p:sp>
        <p:nvSpPr>
          <p:cNvPr id="3" name="Footer Placeholder 2"/>
          <p:cNvSpPr>
            <a:spLocks noGrp="1"/>
          </p:cNvSpPr>
          <p:nvPr>
            <p:ph type="ftr" sz="quarter" idx="11"/>
          </p:nvPr>
        </p:nvSpPr>
        <p:spPr/>
        <p:txBody>
          <a:bodyPr/>
          <a:lstStyle/>
          <a:p>
            <a:r>
              <a:rPr lang="en-US"/>
              <a:t>Park RMC Office</a:t>
            </a:r>
          </a:p>
        </p:txBody>
      </p:sp>
      <p:sp>
        <p:nvSpPr>
          <p:cNvPr id="4" name="Slide Number Placeholder 3"/>
          <p:cNvSpPr>
            <a:spLocks noGrp="1"/>
          </p:cNvSpPr>
          <p:nvPr>
            <p:ph type="sldNum" sz="quarter" idx="12"/>
          </p:nvPr>
        </p:nvSpPr>
        <p:spPr/>
        <p:txBody>
          <a:bodyPr/>
          <a:lstStyle/>
          <a:p>
            <a:fld id="{3A85C601-10CD-4D7F-B0B1-A03E5E48E222}" type="slidenum">
              <a:rPr lang="en-US" smtClean="0"/>
              <a:t>‹#›</a:t>
            </a:fld>
            <a:endParaRPr lang="en-US"/>
          </a:p>
        </p:txBody>
      </p:sp>
    </p:spTree>
    <p:extLst>
      <p:ext uri="{BB962C8B-B14F-4D97-AF65-F5344CB8AC3E}">
        <p14:creationId xmlns:p14="http://schemas.microsoft.com/office/powerpoint/2010/main" val="2875280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52B6ABD-1B03-44A3-BC9B-55D86CA2CA66}" type="datetime1">
              <a:rPr lang="en-US" altLang="ja-JP" smtClean="0"/>
              <a:t>4/15/2021</a:t>
            </a:fld>
            <a:endParaRPr lang="en-US"/>
          </a:p>
        </p:txBody>
      </p:sp>
      <p:sp>
        <p:nvSpPr>
          <p:cNvPr id="6" name="Footer Placeholder 5"/>
          <p:cNvSpPr>
            <a:spLocks noGrp="1"/>
          </p:cNvSpPr>
          <p:nvPr>
            <p:ph type="ftr" sz="quarter" idx="11"/>
          </p:nvPr>
        </p:nvSpPr>
        <p:spPr/>
        <p:txBody>
          <a:bodyPr/>
          <a:lstStyle/>
          <a:p>
            <a:r>
              <a:rPr lang="en-US"/>
              <a:t>Park RMC Office</a:t>
            </a:r>
          </a:p>
        </p:txBody>
      </p:sp>
      <p:sp>
        <p:nvSpPr>
          <p:cNvPr id="7" name="Slide Number Placeholder 6"/>
          <p:cNvSpPr>
            <a:spLocks noGrp="1"/>
          </p:cNvSpPr>
          <p:nvPr>
            <p:ph type="sldNum" sz="quarter" idx="12"/>
          </p:nvPr>
        </p:nvSpPr>
        <p:spPr/>
        <p:txBody>
          <a:bodyPr/>
          <a:lstStyle/>
          <a:p>
            <a:fld id="{3A85C601-10CD-4D7F-B0B1-A03E5E48E222}" type="slidenum">
              <a:rPr lang="en-US" smtClean="0"/>
              <a:t>‹#›</a:t>
            </a:fld>
            <a:endParaRPr lang="en-US"/>
          </a:p>
        </p:txBody>
      </p:sp>
    </p:spTree>
    <p:extLst>
      <p:ext uri="{BB962C8B-B14F-4D97-AF65-F5344CB8AC3E}">
        <p14:creationId xmlns:p14="http://schemas.microsoft.com/office/powerpoint/2010/main" val="37009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568AABF-A842-4CA6-8B0D-0CF9CF4DD785}" type="datetime1">
              <a:rPr lang="en-US" altLang="ja-JP" smtClean="0"/>
              <a:t>4/15/2021</a:t>
            </a:fld>
            <a:endParaRPr lang="en-US"/>
          </a:p>
        </p:txBody>
      </p:sp>
      <p:sp>
        <p:nvSpPr>
          <p:cNvPr id="6" name="Footer Placeholder 5"/>
          <p:cNvSpPr>
            <a:spLocks noGrp="1"/>
          </p:cNvSpPr>
          <p:nvPr>
            <p:ph type="ftr" sz="quarter" idx="11"/>
          </p:nvPr>
        </p:nvSpPr>
        <p:spPr/>
        <p:txBody>
          <a:bodyPr/>
          <a:lstStyle/>
          <a:p>
            <a:r>
              <a:rPr lang="en-US"/>
              <a:t>Park RMC Office</a:t>
            </a:r>
            <a:endParaRPr lang="en-US" dirty="0"/>
          </a:p>
        </p:txBody>
      </p:sp>
      <p:sp>
        <p:nvSpPr>
          <p:cNvPr id="7" name="Slide Number Placeholder 6"/>
          <p:cNvSpPr>
            <a:spLocks noGrp="1"/>
          </p:cNvSpPr>
          <p:nvPr>
            <p:ph type="sldNum" sz="quarter" idx="12"/>
          </p:nvPr>
        </p:nvSpPr>
        <p:spPr/>
        <p:txBody>
          <a:bodyPr/>
          <a:lstStyle/>
          <a:p>
            <a:fld id="{3A85C601-10CD-4D7F-B0B1-A03E5E48E222}" type="slidenum">
              <a:rPr lang="en-US" smtClean="0"/>
              <a:t>‹#›</a:t>
            </a:fld>
            <a:endParaRPr lang="en-US"/>
          </a:p>
        </p:txBody>
      </p:sp>
    </p:spTree>
    <p:extLst>
      <p:ext uri="{BB962C8B-B14F-4D97-AF65-F5344CB8AC3E}">
        <p14:creationId xmlns:p14="http://schemas.microsoft.com/office/powerpoint/2010/main" val="4097421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F9173219-CC36-4917-B1F9-CE7223016538}" type="datetime1">
              <a:rPr lang="en-US" altLang="ja-JP" smtClean="0"/>
              <a:t>4/15/2021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r>
              <a:rPr lang="en-US"/>
              <a:t>Park RMC Office</a:t>
            </a: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3A85C601-10CD-4D7F-B0B1-A03E5E48E222}" type="slidenum">
              <a:rPr lang="en-US" smtClean="0"/>
              <a:t>‹#›</a:t>
            </a:fld>
            <a:endParaRPr lang="en-US"/>
          </a:p>
        </p:txBody>
      </p:sp>
    </p:spTree>
    <p:extLst>
      <p:ext uri="{BB962C8B-B14F-4D97-AF65-F5344CB8AC3E}">
        <p14:creationId xmlns:p14="http://schemas.microsoft.com/office/powerpoint/2010/main" val="110834310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hf hdr="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9173219-CC36-4917-B1F9-CE7223016538}" type="datetime1">
              <a:rPr lang="en-US" altLang="ja-JP" smtClean="0"/>
              <a:t>4/15/2021</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Park RMC Office</a:t>
            </a: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3A85C601-10CD-4D7F-B0B1-A03E5E48E222}" type="slidenum">
              <a:rPr lang="en-US" smtClean="0"/>
              <a:t>‹#›</a:t>
            </a:fld>
            <a:endParaRPr lang="en-US"/>
          </a:p>
        </p:txBody>
      </p:sp>
    </p:spTree>
    <p:extLst>
      <p:ext uri="{BB962C8B-B14F-4D97-AF65-F5344CB8AC3E}">
        <p14:creationId xmlns:p14="http://schemas.microsoft.com/office/powerpoint/2010/main" val="1656532805"/>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Lst>
  <p:hf hdr="0"/>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C1BF55-B0F8-4F9D-B2BA-79CFADCF071E}"/>
              </a:ext>
            </a:extLst>
          </p:cNvPr>
          <p:cNvSpPr>
            <a:spLocks noGrp="1"/>
          </p:cNvSpPr>
          <p:nvPr>
            <p:ph type="ctrTitle"/>
          </p:nvPr>
        </p:nvSpPr>
        <p:spPr>
          <a:xfrm>
            <a:off x="1130595" y="1880552"/>
            <a:ext cx="6297147" cy="926614"/>
          </a:xfrm>
        </p:spPr>
        <p:txBody>
          <a:bodyPr/>
          <a:lstStyle/>
          <a:p>
            <a:pPr algn="ctr"/>
            <a:r>
              <a:rPr kumimoji="1" lang="ja-JP" altLang="en-US" sz="4000" dirty="0">
                <a:solidFill>
                  <a:schemeClr val="tx1"/>
                </a:solidFill>
              </a:rPr>
              <a:t>法人設立ロードマップ</a:t>
            </a:r>
            <a:endParaRPr kumimoji="1" lang="ja-JP" altLang="en-US" sz="4800" dirty="0">
              <a:solidFill>
                <a:schemeClr val="tx1"/>
              </a:solidFill>
            </a:endParaRPr>
          </a:p>
        </p:txBody>
      </p:sp>
      <p:sp>
        <p:nvSpPr>
          <p:cNvPr id="3" name="字幕 2">
            <a:extLst>
              <a:ext uri="{FF2B5EF4-FFF2-40B4-BE49-F238E27FC236}">
                <a16:creationId xmlns:a16="http://schemas.microsoft.com/office/drawing/2014/main" id="{B8BC44BC-5513-4C33-A885-DB11622FD545}"/>
              </a:ext>
            </a:extLst>
          </p:cNvPr>
          <p:cNvSpPr>
            <a:spLocks noGrp="1"/>
          </p:cNvSpPr>
          <p:nvPr>
            <p:ph type="subTitle" idx="1"/>
          </p:nvPr>
        </p:nvSpPr>
        <p:spPr/>
        <p:txBody>
          <a:bodyPr>
            <a:normAutofit lnSpcReduction="10000"/>
          </a:bodyPr>
          <a:lstStyle/>
          <a:p>
            <a:r>
              <a:rPr kumimoji="1" lang="ja-JP" altLang="en-US" dirty="0">
                <a:solidFill>
                  <a:schemeClr val="tx1"/>
                </a:solidFill>
              </a:rPr>
              <a:t>パーク</a:t>
            </a:r>
            <a:r>
              <a:rPr kumimoji="1" lang="en-US" altLang="ja-JP" dirty="0">
                <a:solidFill>
                  <a:schemeClr val="tx1"/>
                </a:solidFill>
              </a:rPr>
              <a:t>RMC</a:t>
            </a:r>
            <a:r>
              <a:rPr kumimoji="1" lang="ja-JP" altLang="en-US" dirty="0">
                <a:solidFill>
                  <a:schemeClr val="tx1"/>
                </a:solidFill>
              </a:rPr>
              <a:t>オフィス</a:t>
            </a:r>
            <a:endParaRPr kumimoji="1" lang="en-US" altLang="ja-JP" dirty="0">
              <a:solidFill>
                <a:schemeClr val="tx1"/>
              </a:solidFill>
            </a:endParaRPr>
          </a:p>
          <a:p>
            <a:r>
              <a:rPr kumimoji="1" lang="ja-JP" altLang="en-US" dirty="0">
                <a:solidFill>
                  <a:schemeClr val="tx1"/>
                </a:solidFill>
              </a:rPr>
              <a:t>行政書士　永田久雄</a:t>
            </a:r>
            <a:endParaRPr kumimoji="1" lang="en-US" altLang="ja-JP" dirty="0">
              <a:solidFill>
                <a:schemeClr val="tx1"/>
              </a:solidFill>
            </a:endParaRPr>
          </a:p>
          <a:p>
            <a:r>
              <a:rPr kumimoji="1" lang="en-US" altLang="ja-JP" dirty="0">
                <a:solidFill>
                  <a:schemeClr val="tx1"/>
                </a:solidFill>
              </a:rPr>
              <a:t>2021</a:t>
            </a:r>
            <a:r>
              <a:rPr kumimoji="1" lang="ja-JP" altLang="en-US" dirty="0">
                <a:solidFill>
                  <a:schemeClr val="tx1"/>
                </a:solidFill>
              </a:rPr>
              <a:t>年</a:t>
            </a:r>
            <a:r>
              <a:rPr kumimoji="1" lang="en-US" altLang="ja-JP" dirty="0">
                <a:solidFill>
                  <a:schemeClr val="tx1"/>
                </a:solidFill>
              </a:rPr>
              <a:t>4</a:t>
            </a:r>
            <a:r>
              <a:rPr kumimoji="1" lang="ja-JP" altLang="en-US" dirty="0">
                <a:solidFill>
                  <a:schemeClr val="tx1"/>
                </a:solidFill>
              </a:rPr>
              <a:t>月</a:t>
            </a:r>
            <a:r>
              <a:rPr kumimoji="1" lang="en-US" altLang="ja-JP" dirty="0">
                <a:solidFill>
                  <a:schemeClr val="tx1"/>
                </a:solidFill>
              </a:rPr>
              <a:t>14</a:t>
            </a:r>
            <a:r>
              <a:rPr kumimoji="1" lang="ja-JP" altLang="en-US" dirty="0">
                <a:solidFill>
                  <a:schemeClr val="tx1"/>
                </a:solidFill>
              </a:rPr>
              <a:t>日</a:t>
            </a:r>
            <a:endParaRPr kumimoji="1" lang="en-US" altLang="ja-JP" dirty="0">
              <a:solidFill>
                <a:schemeClr val="tx1"/>
              </a:solidFill>
            </a:endParaRPr>
          </a:p>
          <a:p>
            <a:endParaRPr kumimoji="1" lang="ja-JP" altLang="en-US" dirty="0"/>
          </a:p>
        </p:txBody>
      </p:sp>
      <p:pic>
        <p:nvPicPr>
          <p:cNvPr id="4" name="オーディオ 3">
            <a:hlinkClick r:id="" action="ppaction://media"/>
            <a:extLst>
              <a:ext uri="{FF2B5EF4-FFF2-40B4-BE49-F238E27FC236}">
                <a16:creationId xmlns:a16="http://schemas.microsoft.com/office/drawing/2014/main" id="{FEE36757-D9C1-4137-BE3A-74C15735CF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
        <p:nvSpPr>
          <p:cNvPr id="5" name="正方形/長方形 4">
            <a:extLst>
              <a:ext uri="{FF2B5EF4-FFF2-40B4-BE49-F238E27FC236}">
                <a16:creationId xmlns:a16="http://schemas.microsoft.com/office/drawing/2014/main" id="{45B87423-C5DA-4237-B0BC-43F42C1E25CC}"/>
              </a:ext>
            </a:extLst>
          </p:cNvPr>
          <p:cNvSpPr/>
          <p:nvPr/>
        </p:nvSpPr>
        <p:spPr>
          <a:xfrm>
            <a:off x="1910993" y="5311739"/>
            <a:ext cx="4345969" cy="9041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dirty="0">
                <a:solidFill>
                  <a:schemeClr val="accent4"/>
                </a:solidFill>
              </a:rPr>
              <a:t>各ページに音声がついています。</a:t>
            </a:r>
            <a:endParaRPr kumimoji="1" lang="en-US" altLang="ja-JP" dirty="0">
              <a:solidFill>
                <a:schemeClr val="accent4"/>
              </a:solidFill>
            </a:endParaRPr>
          </a:p>
          <a:p>
            <a:r>
              <a:rPr kumimoji="1" lang="ja-JP" altLang="en-US" dirty="0">
                <a:solidFill>
                  <a:schemeClr val="accent4"/>
                </a:solidFill>
              </a:rPr>
              <a:t>解説が終わったらリターンボタンを押して、次のページに進んでください。</a:t>
            </a:r>
          </a:p>
        </p:txBody>
      </p:sp>
    </p:spTree>
    <p:extLst>
      <p:ext uri="{BB962C8B-B14F-4D97-AF65-F5344CB8AC3E}">
        <p14:creationId xmlns:p14="http://schemas.microsoft.com/office/powerpoint/2010/main" val="2597933747"/>
      </p:ext>
    </p:extLst>
  </p:cSld>
  <p:clrMapOvr>
    <a:masterClrMapping/>
  </p:clrMapOvr>
  <mc:AlternateContent xmlns:mc="http://schemas.openxmlformats.org/markup-compatibility/2006" xmlns:p14="http://schemas.microsoft.com/office/powerpoint/2010/main">
    <mc:Choice Requires="p14">
      <p:transition spd="slow" p14:dur="2000" advTm="27582"/>
    </mc:Choice>
    <mc:Fallback xmlns="">
      <p:transition spd="slow" advTm="27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9996E3-8B92-424F-8844-48A887CC1B9F}"/>
              </a:ext>
            </a:extLst>
          </p:cNvPr>
          <p:cNvSpPr>
            <a:spLocks noGrp="1"/>
          </p:cNvSpPr>
          <p:nvPr>
            <p:ph type="title"/>
          </p:nvPr>
        </p:nvSpPr>
        <p:spPr/>
        <p:txBody>
          <a:bodyPr/>
          <a:lstStyle/>
          <a:p>
            <a:r>
              <a:rPr lang="ja-JP" altLang="en-US" sz="3600" dirty="0">
                <a:solidFill>
                  <a:schemeClr val="tx1"/>
                </a:solidFill>
              </a:rPr>
              <a:t>設立申請の所要期間</a:t>
            </a:r>
            <a:br>
              <a:rPr lang="en-US" altLang="ja-JP" sz="3600" dirty="0"/>
            </a:br>
            <a:endParaRPr kumimoji="1" lang="ja-JP" altLang="en-US" dirty="0"/>
          </a:p>
        </p:txBody>
      </p:sp>
      <p:graphicFrame>
        <p:nvGraphicFramePr>
          <p:cNvPr id="7" name="コンテンツ プレースホルダー 6">
            <a:extLst>
              <a:ext uri="{FF2B5EF4-FFF2-40B4-BE49-F238E27FC236}">
                <a16:creationId xmlns:a16="http://schemas.microsoft.com/office/drawing/2014/main" id="{3824291C-7512-4F0B-B022-2F640E995D7F}"/>
              </a:ext>
            </a:extLst>
          </p:cNvPr>
          <p:cNvGraphicFramePr>
            <a:graphicFrameLocks noGrp="1"/>
          </p:cNvGraphicFramePr>
          <p:nvPr>
            <p:ph idx="1"/>
            <p:extLst>
              <p:ext uri="{D42A27DB-BD31-4B8C-83A1-F6EECF244321}">
                <p14:modId xmlns:p14="http://schemas.microsoft.com/office/powerpoint/2010/main" val="4052422655"/>
              </p:ext>
            </p:extLst>
          </p:nvPr>
        </p:nvGraphicFramePr>
        <p:xfrm>
          <a:off x="609599" y="1190252"/>
          <a:ext cx="6972729" cy="4851111"/>
        </p:xfrm>
        <a:graphic>
          <a:graphicData uri="http://schemas.openxmlformats.org/drawingml/2006/table">
            <a:tbl>
              <a:tblPr/>
              <a:tblGrid>
                <a:gridCol w="3646452">
                  <a:extLst>
                    <a:ext uri="{9D8B030D-6E8A-4147-A177-3AD203B41FA5}">
                      <a16:colId xmlns:a16="http://schemas.microsoft.com/office/drawing/2014/main" val="2945002418"/>
                    </a:ext>
                  </a:extLst>
                </a:gridCol>
                <a:gridCol w="1138406">
                  <a:extLst>
                    <a:ext uri="{9D8B030D-6E8A-4147-A177-3AD203B41FA5}">
                      <a16:colId xmlns:a16="http://schemas.microsoft.com/office/drawing/2014/main" val="3231491594"/>
                    </a:ext>
                  </a:extLst>
                </a:gridCol>
                <a:gridCol w="1150719">
                  <a:extLst>
                    <a:ext uri="{9D8B030D-6E8A-4147-A177-3AD203B41FA5}">
                      <a16:colId xmlns:a16="http://schemas.microsoft.com/office/drawing/2014/main" val="2866007051"/>
                    </a:ext>
                  </a:extLst>
                </a:gridCol>
                <a:gridCol w="1037152">
                  <a:extLst>
                    <a:ext uri="{9D8B030D-6E8A-4147-A177-3AD203B41FA5}">
                      <a16:colId xmlns:a16="http://schemas.microsoft.com/office/drawing/2014/main" val="3603302913"/>
                    </a:ext>
                  </a:extLst>
                </a:gridCol>
              </a:tblGrid>
              <a:tr h="504135">
                <a:tc>
                  <a:txBody>
                    <a:bodyPr/>
                    <a:lstStyle/>
                    <a:p>
                      <a:pPr marL="0" marR="0" fontAlgn="t">
                        <a:spcBef>
                          <a:spcPts val="0"/>
                        </a:spcBef>
                        <a:spcAft>
                          <a:spcPts val="0"/>
                        </a:spcAft>
                      </a:pPr>
                      <a:r>
                        <a:rPr lang="ja-JP" sz="1600" b="1" dirty="0">
                          <a:effectLst/>
                          <a:ea typeface="游ゴシック" panose="020B0400000000000000" pitchFamily="50" charset="-128"/>
                        </a:rPr>
                        <a:t> </a:t>
                      </a:r>
                      <a:r>
                        <a:rPr lang="ja-JP" altLang="en-US" sz="1600" b="1" dirty="0">
                          <a:effectLst/>
                          <a:ea typeface="游ゴシック" panose="020B0400000000000000" pitchFamily="50" charset="-128"/>
                        </a:rPr>
                        <a:t>マイルストーン</a:t>
                      </a:r>
                      <a:endParaRPr lang="ja-JP" sz="1600" b="1" dirty="0">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lumMod val="95000"/>
                      </a:schemeClr>
                    </a:solidFill>
                  </a:tcPr>
                </a:tc>
                <a:tc>
                  <a:txBody>
                    <a:bodyPr/>
                    <a:lstStyle/>
                    <a:p>
                      <a:pPr marL="0" marR="0" fontAlgn="t">
                        <a:spcBef>
                          <a:spcPts val="0"/>
                        </a:spcBef>
                        <a:spcAft>
                          <a:spcPts val="0"/>
                        </a:spcAft>
                      </a:pPr>
                      <a:r>
                        <a:rPr lang="ja-JP" sz="1600" b="1">
                          <a:effectLst/>
                          <a:ea typeface="游ゴシック" panose="020B0400000000000000" pitchFamily="50" charset="-128"/>
                        </a:rPr>
                        <a:t>所要期間</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lumMod val="95000"/>
                      </a:schemeClr>
                    </a:solidFill>
                  </a:tcPr>
                </a:tc>
                <a:tc>
                  <a:txBody>
                    <a:bodyPr/>
                    <a:lstStyle/>
                    <a:p>
                      <a:pPr marL="0" marR="0" algn="ctr" fontAlgn="t">
                        <a:spcBef>
                          <a:spcPts val="0"/>
                        </a:spcBef>
                        <a:spcAft>
                          <a:spcPts val="0"/>
                        </a:spcAft>
                      </a:pPr>
                      <a:r>
                        <a:rPr lang="ja-JP" sz="1600" b="1">
                          <a:effectLst/>
                          <a:ea typeface="游ゴシック" panose="020B0400000000000000" pitchFamily="50" charset="-128"/>
                        </a:rPr>
                        <a:t>株式会社</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lumMod val="95000"/>
                      </a:schemeClr>
                    </a:solidFill>
                  </a:tcPr>
                </a:tc>
                <a:tc>
                  <a:txBody>
                    <a:bodyPr/>
                    <a:lstStyle/>
                    <a:p>
                      <a:pPr marL="0" marR="0" algn="ctr" fontAlgn="t">
                        <a:spcBef>
                          <a:spcPts val="0"/>
                        </a:spcBef>
                        <a:spcAft>
                          <a:spcPts val="0"/>
                        </a:spcAft>
                      </a:pPr>
                      <a:r>
                        <a:rPr lang="en-US" sz="1600" b="1" dirty="0">
                          <a:effectLst/>
                          <a:ea typeface="游ゴシック" panose="020B0400000000000000" pitchFamily="50" charset="-128"/>
                        </a:rPr>
                        <a:t>LLC</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99535501"/>
                  </a:ext>
                </a:extLst>
              </a:tr>
              <a:tr h="504135">
                <a:tc>
                  <a:txBody>
                    <a:bodyPr/>
                    <a:lstStyle/>
                    <a:p>
                      <a:pPr marL="0" marR="0" fontAlgn="t">
                        <a:spcBef>
                          <a:spcPts val="0"/>
                        </a:spcBef>
                        <a:spcAft>
                          <a:spcPts val="0"/>
                        </a:spcAft>
                      </a:pPr>
                      <a:r>
                        <a:rPr lang="ja-JP" sz="1600" b="1" dirty="0">
                          <a:effectLst/>
                          <a:ea typeface="游ゴシック" panose="020B0400000000000000" pitchFamily="50" charset="-128"/>
                        </a:rPr>
                        <a:t>発起人本人確認・印鑑証明取得</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effectLst/>
                          <a:ea typeface="游ゴシック" panose="020B0400000000000000" pitchFamily="50" charset="-128"/>
                        </a:rPr>
                        <a:t>２日</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effectLst/>
                          <a:ea typeface="游ゴシック" panose="020B0400000000000000" pitchFamily="50" charset="-128"/>
                        </a:rPr>
                        <a:t>〇</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a:effectLst/>
                          <a:ea typeface="游ゴシック" panose="020B0400000000000000" pitchFamily="50" charset="-128"/>
                        </a:rPr>
                        <a:t>〇</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621329356"/>
                  </a:ext>
                </a:extLst>
              </a:tr>
              <a:tr h="818031">
                <a:tc>
                  <a:txBody>
                    <a:bodyPr/>
                    <a:lstStyle/>
                    <a:p>
                      <a:pPr marL="0" marR="0" fontAlgn="t">
                        <a:spcBef>
                          <a:spcPts val="0"/>
                        </a:spcBef>
                        <a:spcAft>
                          <a:spcPts val="0"/>
                        </a:spcAft>
                      </a:pPr>
                      <a:r>
                        <a:rPr lang="ja-JP" sz="1600" b="1">
                          <a:effectLst/>
                          <a:ea typeface="游ゴシック" panose="020B0400000000000000" pitchFamily="50" charset="-128"/>
                        </a:rPr>
                        <a:t>設立事項を決める、定款規定８項目</a:t>
                      </a:r>
                    </a:p>
                    <a:p>
                      <a:pPr marL="0" marR="0" fontAlgn="t">
                        <a:spcBef>
                          <a:spcPts val="0"/>
                        </a:spcBef>
                        <a:spcAft>
                          <a:spcPts val="0"/>
                        </a:spcAft>
                      </a:pPr>
                      <a:r>
                        <a:rPr lang="ja-JP" sz="1600" b="1">
                          <a:effectLst/>
                          <a:ea typeface="游ゴシック" panose="020B0400000000000000" pitchFamily="50" charset="-128"/>
                        </a:rPr>
                        <a:t>事業目的（金融機関の融資で重視）</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en-US" sz="1600" b="1" dirty="0">
                          <a:effectLst/>
                          <a:ea typeface="游ゴシック" panose="020B0400000000000000" pitchFamily="50" charset="-128"/>
                        </a:rPr>
                        <a:t>2</a:t>
                      </a:r>
                      <a:r>
                        <a:rPr lang="ja-JP" sz="1600" b="1" dirty="0">
                          <a:effectLst/>
                          <a:ea typeface="游ゴシック" panose="020B0400000000000000" pitchFamily="50" charset="-128"/>
                        </a:rPr>
                        <a:t>週間</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effectLst/>
                          <a:ea typeface="游ゴシック" panose="020B0400000000000000" pitchFamily="50" charset="-128"/>
                        </a:rPr>
                        <a:t>〇</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a:effectLst/>
                          <a:ea typeface="游ゴシック" panose="020B0400000000000000" pitchFamily="50" charset="-128"/>
                        </a:rPr>
                        <a:t>〇</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571995675"/>
                  </a:ext>
                </a:extLst>
              </a:tr>
              <a:tr h="504135">
                <a:tc>
                  <a:txBody>
                    <a:bodyPr/>
                    <a:lstStyle/>
                    <a:p>
                      <a:pPr marL="0" marR="0" fontAlgn="t">
                        <a:spcBef>
                          <a:spcPts val="0"/>
                        </a:spcBef>
                        <a:spcAft>
                          <a:spcPts val="0"/>
                        </a:spcAft>
                      </a:pPr>
                      <a:r>
                        <a:rPr lang="ja-JP" sz="1600" b="1" dirty="0">
                          <a:effectLst/>
                          <a:ea typeface="游ゴシック" panose="020B0400000000000000" pitchFamily="50" charset="-128"/>
                        </a:rPr>
                        <a:t>印鑑を作成・印鑑届出書</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effectLst/>
                          <a:ea typeface="游ゴシック" panose="020B0400000000000000" pitchFamily="50" charset="-128"/>
                        </a:rPr>
                        <a:t>１週間</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effectLst/>
                          <a:ea typeface="游ゴシック" panose="020B0400000000000000" pitchFamily="50" charset="-128"/>
                        </a:rPr>
                        <a:t>〇</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a:effectLst/>
                          <a:ea typeface="游ゴシック" panose="020B0400000000000000" pitchFamily="50" charset="-128"/>
                        </a:rPr>
                        <a:t>〇</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606183219"/>
                  </a:ext>
                </a:extLst>
              </a:tr>
              <a:tr h="504135">
                <a:tc>
                  <a:txBody>
                    <a:bodyPr/>
                    <a:lstStyle/>
                    <a:p>
                      <a:pPr marL="0" marR="0" fontAlgn="t">
                        <a:spcBef>
                          <a:spcPts val="0"/>
                        </a:spcBef>
                        <a:spcAft>
                          <a:spcPts val="0"/>
                        </a:spcAft>
                      </a:pPr>
                      <a:r>
                        <a:rPr lang="ja-JP" sz="1600" b="1">
                          <a:effectLst/>
                          <a:ea typeface="游ゴシック" panose="020B0400000000000000" pitchFamily="50" charset="-128"/>
                        </a:rPr>
                        <a:t>定款作成</a:t>
                      </a:r>
                      <a:r>
                        <a:rPr lang="en-US" sz="1600" b="1">
                          <a:effectLst/>
                          <a:ea typeface="游ゴシック" panose="020B0400000000000000" pitchFamily="50" charset="-128"/>
                        </a:rPr>
                        <a:t>/</a:t>
                      </a:r>
                      <a:r>
                        <a:rPr lang="ja-JP" sz="1600" b="1">
                          <a:effectLst/>
                          <a:ea typeface="游ゴシック" panose="020B0400000000000000" pitchFamily="50" charset="-128"/>
                        </a:rPr>
                        <a:t>公証役場で審査</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effectLst/>
                          <a:highlight>
                            <a:srgbClr val="FFFF00"/>
                          </a:highlight>
                          <a:ea typeface="游ゴシック" panose="020B0400000000000000" pitchFamily="50" charset="-128"/>
                        </a:rPr>
                        <a:t>２週間</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effectLst/>
                          <a:ea typeface="游ゴシック" panose="020B0400000000000000" pitchFamily="50" charset="-128"/>
                        </a:rPr>
                        <a:t>〇</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effectLst/>
                          <a:highlight>
                            <a:srgbClr val="FFFF00"/>
                          </a:highlight>
                          <a:ea typeface="游ゴシック" panose="020B0400000000000000" pitchFamily="50" charset="-128"/>
                        </a:rPr>
                        <a:t>審査不要</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466364653"/>
                  </a:ext>
                </a:extLst>
              </a:tr>
              <a:tr h="504135">
                <a:tc>
                  <a:txBody>
                    <a:bodyPr/>
                    <a:lstStyle/>
                    <a:p>
                      <a:pPr marL="0" marR="0" fontAlgn="t">
                        <a:spcBef>
                          <a:spcPts val="0"/>
                        </a:spcBef>
                        <a:spcAft>
                          <a:spcPts val="0"/>
                        </a:spcAft>
                      </a:pPr>
                      <a:r>
                        <a:rPr lang="ja-JP" sz="1600" b="1" dirty="0">
                          <a:effectLst/>
                          <a:ea typeface="游ゴシック" panose="020B0400000000000000" pitchFamily="50" charset="-128"/>
                        </a:rPr>
                        <a:t>出資金払い込み</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effectLst/>
                          <a:ea typeface="游ゴシック" panose="020B0400000000000000" pitchFamily="50" charset="-128"/>
                        </a:rPr>
                        <a:t>３日</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effectLst/>
                          <a:ea typeface="游ゴシック" panose="020B0400000000000000" pitchFamily="50" charset="-128"/>
                        </a:rPr>
                        <a:t>〇</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a:effectLst/>
                          <a:ea typeface="游ゴシック" panose="020B0400000000000000" pitchFamily="50" charset="-128"/>
                        </a:rPr>
                        <a:t>〇</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751822201"/>
                  </a:ext>
                </a:extLst>
              </a:tr>
              <a:tr h="504135">
                <a:tc>
                  <a:txBody>
                    <a:bodyPr/>
                    <a:lstStyle/>
                    <a:p>
                      <a:pPr marL="0" marR="0" fontAlgn="t">
                        <a:spcBef>
                          <a:spcPts val="0"/>
                        </a:spcBef>
                        <a:spcAft>
                          <a:spcPts val="0"/>
                        </a:spcAft>
                      </a:pPr>
                      <a:r>
                        <a:rPr lang="ja-JP" sz="1600" b="1" dirty="0">
                          <a:effectLst/>
                          <a:ea typeface="游ゴシック" panose="020B0400000000000000" pitchFamily="50" charset="-128"/>
                        </a:rPr>
                        <a:t>登記申請書作成・申請</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effectLst/>
                          <a:ea typeface="游ゴシック" panose="020B0400000000000000" pitchFamily="50" charset="-128"/>
                        </a:rPr>
                        <a:t>２日</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effectLst/>
                          <a:ea typeface="游ゴシック" panose="020B0400000000000000" pitchFamily="50" charset="-128"/>
                        </a:rPr>
                        <a:t>〇</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effectLst/>
                          <a:ea typeface="游ゴシック" panose="020B0400000000000000" pitchFamily="50" charset="-128"/>
                        </a:rPr>
                        <a:t>〇</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442155319"/>
                  </a:ext>
                </a:extLst>
              </a:tr>
              <a:tr h="504135">
                <a:tc>
                  <a:txBody>
                    <a:bodyPr/>
                    <a:lstStyle/>
                    <a:p>
                      <a:pPr marL="0" marR="0" fontAlgn="t">
                        <a:spcBef>
                          <a:spcPts val="0"/>
                        </a:spcBef>
                        <a:spcAft>
                          <a:spcPts val="0"/>
                        </a:spcAft>
                      </a:pPr>
                      <a:r>
                        <a:rPr lang="ja-JP" sz="1600" b="1">
                          <a:effectLst/>
                          <a:ea typeface="游ゴシック" panose="020B0400000000000000" pitchFamily="50" charset="-128"/>
                        </a:rPr>
                        <a:t>登記官の審査（最短で１週間）</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en-US" sz="1600" b="1" dirty="0">
                          <a:effectLst/>
                          <a:ea typeface="游ゴシック" panose="020B0400000000000000" pitchFamily="50" charset="-128"/>
                        </a:rPr>
                        <a:t>2</a:t>
                      </a:r>
                      <a:r>
                        <a:rPr lang="ja-JP" sz="1600" b="1" dirty="0">
                          <a:effectLst/>
                          <a:ea typeface="游ゴシック" panose="020B0400000000000000" pitchFamily="50" charset="-128"/>
                        </a:rPr>
                        <a:t>週間</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a:effectLst/>
                          <a:ea typeface="游ゴシック" panose="020B0400000000000000" pitchFamily="50" charset="-128"/>
                        </a:rPr>
                        <a:t>〇</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effectLst/>
                          <a:ea typeface="游ゴシック" panose="020B0400000000000000" pitchFamily="50" charset="-128"/>
                        </a:rPr>
                        <a:t>〇</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121634335"/>
                  </a:ext>
                </a:extLst>
              </a:tr>
              <a:tr h="504135">
                <a:tc>
                  <a:txBody>
                    <a:bodyPr/>
                    <a:lstStyle/>
                    <a:p>
                      <a:pPr marL="0" marR="0" fontAlgn="t">
                        <a:spcBef>
                          <a:spcPts val="0"/>
                        </a:spcBef>
                        <a:spcAft>
                          <a:spcPts val="0"/>
                        </a:spcAft>
                      </a:pPr>
                      <a:r>
                        <a:rPr lang="ja-JP" sz="1600" b="1">
                          <a:effectLst/>
                          <a:ea typeface="游ゴシック" panose="020B0400000000000000" pitchFamily="50" charset="-128"/>
                        </a:rPr>
                        <a:t>税務署への届け出</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effectLst/>
                          <a:ea typeface="游ゴシック" panose="020B0400000000000000" pitchFamily="50" charset="-128"/>
                        </a:rPr>
                        <a:t>２日</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a:effectLst/>
                          <a:ea typeface="游ゴシック" panose="020B0400000000000000" pitchFamily="50" charset="-128"/>
                        </a:rPr>
                        <a:t>〇</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effectLst/>
                          <a:ea typeface="游ゴシック" panose="020B0400000000000000" pitchFamily="50" charset="-128"/>
                        </a:rPr>
                        <a:t>〇</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608116248"/>
                  </a:ext>
                </a:extLst>
              </a:tr>
            </a:tbl>
          </a:graphicData>
        </a:graphic>
      </p:graphicFrame>
      <p:sp>
        <p:nvSpPr>
          <p:cNvPr id="4" name="日付プレースホルダー 3">
            <a:extLst>
              <a:ext uri="{FF2B5EF4-FFF2-40B4-BE49-F238E27FC236}">
                <a16:creationId xmlns:a16="http://schemas.microsoft.com/office/drawing/2014/main" id="{7A9E864D-72DE-4975-83CB-2403743BE11D}"/>
              </a:ext>
            </a:extLst>
          </p:cNvPr>
          <p:cNvSpPr>
            <a:spLocks noGrp="1"/>
          </p:cNvSpPr>
          <p:nvPr>
            <p:ph type="dt" sz="half" idx="10"/>
          </p:nvPr>
        </p:nvSpPr>
        <p:spPr>
          <a:xfrm>
            <a:off x="5405257" y="6041363"/>
            <a:ext cx="1190751" cy="365125"/>
          </a:xfrm>
        </p:spPr>
        <p:txBody>
          <a:bodyPr/>
          <a:lstStyle/>
          <a:p>
            <a:fld id="{2F91DE05-F0D0-4ABA-9160-03F7DF022FF7}" type="datetime1">
              <a:rPr lang="en-US" altLang="ja-JP" sz="1100" smtClean="0"/>
              <a:t>4/15/2021</a:t>
            </a:fld>
            <a:endParaRPr lang="en-US" sz="1800" dirty="0"/>
          </a:p>
        </p:txBody>
      </p:sp>
      <p:sp>
        <p:nvSpPr>
          <p:cNvPr id="5" name="フッター プレースホルダー 4">
            <a:extLst>
              <a:ext uri="{FF2B5EF4-FFF2-40B4-BE49-F238E27FC236}">
                <a16:creationId xmlns:a16="http://schemas.microsoft.com/office/drawing/2014/main" id="{1746CFB6-6EAE-4CEF-AFA0-8506E165718A}"/>
              </a:ext>
            </a:extLst>
          </p:cNvPr>
          <p:cNvSpPr>
            <a:spLocks noGrp="1"/>
          </p:cNvSpPr>
          <p:nvPr>
            <p:ph type="ftr" sz="quarter" idx="11"/>
          </p:nvPr>
        </p:nvSpPr>
        <p:spPr/>
        <p:txBody>
          <a:bodyPr/>
          <a:lstStyle/>
          <a:p>
            <a:r>
              <a:rPr lang="en-US"/>
              <a:t>Park RMC Office</a:t>
            </a:r>
          </a:p>
        </p:txBody>
      </p:sp>
      <p:sp>
        <p:nvSpPr>
          <p:cNvPr id="6" name="スライド番号プレースホルダー 5">
            <a:extLst>
              <a:ext uri="{FF2B5EF4-FFF2-40B4-BE49-F238E27FC236}">
                <a16:creationId xmlns:a16="http://schemas.microsoft.com/office/drawing/2014/main" id="{A5492493-92C4-44D7-8251-E2BD62B474C3}"/>
              </a:ext>
            </a:extLst>
          </p:cNvPr>
          <p:cNvSpPr>
            <a:spLocks noGrp="1"/>
          </p:cNvSpPr>
          <p:nvPr>
            <p:ph type="sldNum" sz="quarter" idx="12"/>
          </p:nvPr>
        </p:nvSpPr>
        <p:spPr>
          <a:xfrm>
            <a:off x="6444676" y="6041363"/>
            <a:ext cx="685322" cy="365125"/>
          </a:xfrm>
        </p:spPr>
        <p:txBody>
          <a:bodyPr/>
          <a:lstStyle/>
          <a:p>
            <a:fld id="{3A85C601-10CD-4D7F-B0B1-A03E5E48E222}" type="slidenum">
              <a:rPr lang="en-US" sz="1200" smtClean="0"/>
              <a:t>10</a:t>
            </a:fld>
            <a:endParaRPr lang="en-US" sz="1800" dirty="0"/>
          </a:p>
        </p:txBody>
      </p:sp>
      <p:pic>
        <p:nvPicPr>
          <p:cNvPr id="3" name="オーディオ 2">
            <a:hlinkClick r:id="" action="ppaction://media"/>
            <a:extLst>
              <a:ext uri="{FF2B5EF4-FFF2-40B4-BE49-F238E27FC236}">
                <a16:creationId xmlns:a16="http://schemas.microsoft.com/office/drawing/2014/main" id="{DA468273-59FD-48B1-B374-935301B1C4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43363397"/>
      </p:ext>
    </p:extLst>
  </p:cSld>
  <p:clrMapOvr>
    <a:masterClrMapping/>
  </p:clrMapOvr>
  <mc:AlternateContent xmlns:mc="http://schemas.openxmlformats.org/markup-compatibility/2006" xmlns:p14="http://schemas.microsoft.com/office/powerpoint/2010/main">
    <mc:Choice Requires="p14">
      <p:transition spd="slow" p14:dur="2000" advTm="141141"/>
    </mc:Choice>
    <mc:Fallback xmlns="">
      <p:transition spd="slow" advTm="141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9996E3-8B92-424F-8844-48A887CC1B9F}"/>
              </a:ext>
            </a:extLst>
          </p:cNvPr>
          <p:cNvSpPr>
            <a:spLocks noGrp="1"/>
          </p:cNvSpPr>
          <p:nvPr>
            <p:ph type="title"/>
          </p:nvPr>
        </p:nvSpPr>
        <p:spPr/>
        <p:txBody>
          <a:bodyPr/>
          <a:lstStyle/>
          <a:p>
            <a:r>
              <a:rPr lang="ja-JP" altLang="en-US" sz="3600" dirty="0">
                <a:solidFill>
                  <a:schemeClr val="tx1"/>
                </a:solidFill>
              </a:rPr>
              <a:t>設立後の各種届け出</a:t>
            </a:r>
            <a:br>
              <a:rPr lang="en-US" altLang="ja-JP" sz="3600" dirty="0"/>
            </a:br>
            <a:endParaRPr kumimoji="1" lang="ja-JP" altLang="en-US" dirty="0"/>
          </a:p>
        </p:txBody>
      </p:sp>
      <p:graphicFrame>
        <p:nvGraphicFramePr>
          <p:cNvPr id="7" name="表 7">
            <a:extLst>
              <a:ext uri="{FF2B5EF4-FFF2-40B4-BE49-F238E27FC236}">
                <a16:creationId xmlns:a16="http://schemas.microsoft.com/office/drawing/2014/main" id="{EE276F6A-2E97-47FC-8E36-B7CFE7EDF153}"/>
              </a:ext>
            </a:extLst>
          </p:cNvPr>
          <p:cNvGraphicFramePr>
            <a:graphicFrameLocks noGrp="1"/>
          </p:cNvGraphicFramePr>
          <p:nvPr>
            <p:ph idx="1"/>
            <p:extLst>
              <p:ext uri="{D42A27DB-BD31-4B8C-83A1-F6EECF244321}">
                <p14:modId xmlns:p14="http://schemas.microsoft.com/office/powerpoint/2010/main" val="1078602121"/>
              </p:ext>
            </p:extLst>
          </p:nvPr>
        </p:nvGraphicFramePr>
        <p:xfrm>
          <a:off x="609598" y="1489710"/>
          <a:ext cx="6739891" cy="3235960"/>
        </p:xfrm>
        <a:graphic>
          <a:graphicData uri="http://schemas.openxmlformats.org/drawingml/2006/table">
            <a:tbl>
              <a:tblPr firstRow="1" bandRow="1">
                <a:tableStyleId>{5C22544A-7EE6-4342-B048-85BDC9FD1C3A}</a:tableStyleId>
              </a:tblPr>
              <a:tblGrid>
                <a:gridCol w="493484">
                  <a:extLst>
                    <a:ext uri="{9D8B030D-6E8A-4147-A177-3AD203B41FA5}">
                      <a16:colId xmlns:a16="http://schemas.microsoft.com/office/drawing/2014/main" val="1199177097"/>
                    </a:ext>
                  </a:extLst>
                </a:gridCol>
                <a:gridCol w="3651798">
                  <a:extLst>
                    <a:ext uri="{9D8B030D-6E8A-4147-A177-3AD203B41FA5}">
                      <a16:colId xmlns:a16="http://schemas.microsoft.com/office/drawing/2014/main" val="1180111228"/>
                    </a:ext>
                  </a:extLst>
                </a:gridCol>
                <a:gridCol w="1223010">
                  <a:extLst>
                    <a:ext uri="{9D8B030D-6E8A-4147-A177-3AD203B41FA5}">
                      <a16:colId xmlns:a16="http://schemas.microsoft.com/office/drawing/2014/main" val="1878117450"/>
                    </a:ext>
                  </a:extLst>
                </a:gridCol>
                <a:gridCol w="1371599">
                  <a:extLst>
                    <a:ext uri="{9D8B030D-6E8A-4147-A177-3AD203B41FA5}">
                      <a16:colId xmlns:a16="http://schemas.microsoft.com/office/drawing/2014/main" val="49605056"/>
                    </a:ext>
                  </a:extLst>
                </a:gridCol>
              </a:tblGrid>
              <a:tr h="370840">
                <a:tc>
                  <a:txBody>
                    <a:bodyPr/>
                    <a:lstStyle/>
                    <a:p>
                      <a:endParaRPr kumimoji="1" lang="ja-JP" altLang="en-US"/>
                    </a:p>
                  </a:txBody>
                  <a:tcPr/>
                </a:tc>
                <a:tc>
                  <a:txBody>
                    <a:bodyPr/>
                    <a:lstStyle/>
                    <a:p>
                      <a:r>
                        <a:rPr kumimoji="1" lang="ja-JP" altLang="en-US" dirty="0"/>
                        <a:t>届け出書類</a:t>
                      </a:r>
                    </a:p>
                  </a:txBody>
                  <a:tcPr/>
                </a:tc>
                <a:tc>
                  <a:txBody>
                    <a:bodyPr/>
                    <a:lstStyle/>
                    <a:p>
                      <a:r>
                        <a:rPr kumimoji="1" lang="ja-JP" altLang="en-US" dirty="0"/>
                        <a:t>提出先</a:t>
                      </a:r>
                    </a:p>
                  </a:txBody>
                  <a:tcPr/>
                </a:tc>
                <a:tc>
                  <a:txBody>
                    <a:bodyPr/>
                    <a:lstStyle/>
                    <a:p>
                      <a:r>
                        <a:rPr kumimoji="1" lang="ja-JP" altLang="en-US" dirty="0"/>
                        <a:t>期限</a:t>
                      </a:r>
                    </a:p>
                  </a:txBody>
                  <a:tcPr/>
                </a:tc>
                <a:extLst>
                  <a:ext uri="{0D108BD9-81ED-4DB2-BD59-A6C34878D82A}">
                    <a16:rowId xmlns:a16="http://schemas.microsoft.com/office/drawing/2014/main" val="2465498824"/>
                  </a:ext>
                </a:extLst>
              </a:tr>
              <a:tr h="370840">
                <a:tc>
                  <a:txBody>
                    <a:bodyPr/>
                    <a:lstStyle/>
                    <a:p>
                      <a:r>
                        <a:rPr kumimoji="1" lang="ja-JP" altLang="en-US" dirty="0"/>
                        <a:t>１</a:t>
                      </a:r>
                    </a:p>
                  </a:txBody>
                  <a:tcPr/>
                </a:tc>
                <a:tc>
                  <a:txBody>
                    <a:bodyPr/>
                    <a:lstStyle/>
                    <a:p>
                      <a:r>
                        <a:rPr kumimoji="1" lang="ja-JP" altLang="en-US" dirty="0"/>
                        <a:t>法人設立届出書</a:t>
                      </a:r>
                    </a:p>
                  </a:txBody>
                  <a:tcPr/>
                </a:tc>
                <a:tc>
                  <a:txBody>
                    <a:bodyPr/>
                    <a:lstStyle/>
                    <a:p>
                      <a:r>
                        <a:rPr kumimoji="1" lang="ja-JP" altLang="en-US" dirty="0"/>
                        <a:t>税務署</a:t>
                      </a:r>
                    </a:p>
                  </a:txBody>
                  <a:tcPr/>
                </a:tc>
                <a:tc>
                  <a:txBody>
                    <a:bodyPr/>
                    <a:lstStyle/>
                    <a:p>
                      <a:r>
                        <a:rPr kumimoji="1" lang="ja-JP" altLang="en-US" dirty="0"/>
                        <a:t>１か月以内</a:t>
                      </a:r>
                    </a:p>
                  </a:txBody>
                  <a:tcPr/>
                </a:tc>
                <a:extLst>
                  <a:ext uri="{0D108BD9-81ED-4DB2-BD59-A6C34878D82A}">
                    <a16:rowId xmlns:a16="http://schemas.microsoft.com/office/drawing/2014/main" val="3035340280"/>
                  </a:ext>
                </a:extLst>
              </a:tr>
              <a:tr h="370840">
                <a:tc>
                  <a:txBody>
                    <a:bodyPr/>
                    <a:lstStyle/>
                    <a:p>
                      <a:r>
                        <a:rPr kumimoji="1" lang="ja-JP" altLang="en-US" dirty="0"/>
                        <a:t>２</a:t>
                      </a:r>
                    </a:p>
                  </a:txBody>
                  <a:tcPr/>
                </a:tc>
                <a:tc>
                  <a:txBody>
                    <a:bodyPr/>
                    <a:lstStyle/>
                    <a:p>
                      <a:r>
                        <a:rPr kumimoji="1" lang="ja-JP" altLang="en-US" dirty="0"/>
                        <a:t>給与支払い事務所等の開設届出書</a:t>
                      </a:r>
                    </a:p>
                  </a:txBody>
                  <a:tcPr/>
                </a:tc>
                <a:tc>
                  <a:txBody>
                    <a:bodyPr/>
                    <a:lstStyle/>
                    <a:p>
                      <a:r>
                        <a:rPr kumimoji="1" lang="ja-JP" altLang="en-US" dirty="0"/>
                        <a:t>税務署</a:t>
                      </a:r>
                    </a:p>
                  </a:txBody>
                  <a:tcPr/>
                </a:tc>
                <a:tc>
                  <a:txBody>
                    <a:bodyPr/>
                    <a:lstStyle/>
                    <a:p>
                      <a:r>
                        <a:rPr kumimoji="1" lang="ja-JP" altLang="en-US" dirty="0"/>
                        <a:t>２か月以内</a:t>
                      </a:r>
                    </a:p>
                  </a:txBody>
                  <a:tcPr/>
                </a:tc>
                <a:extLst>
                  <a:ext uri="{0D108BD9-81ED-4DB2-BD59-A6C34878D82A}">
                    <a16:rowId xmlns:a16="http://schemas.microsoft.com/office/drawing/2014/main" val="228534998"/>
                  </a:ext>
                </a:extLst>
              </a:tr>
              <a:tr h="370840">
                <a:tc>
                  <a:txBody>
                    <a:bodyPr/>
                    <a:lstStyle/>
                    <a:p>
                      <a:r>
                        <a:rPr kumimoji="1" lang="ja-JP" altLang="en-US" dirty="0"/>
                        <a:t>３</a:t>
                      </a:r>
                    </a:p>
                  </a:txBody>
                  <a:tcPr/>
                </a:tc>
                <a:tc>
                  <a:txBody>
                    <a:bodyPr/>
                    <a:lstStyle/>
                    <a:p>
                      <a:r>
                        <a:rPr kumimoji="1" lang="ja-JP" altLang="en-US" dirty="0"/>
                        <a:t>源泉所得の納期の特例の承認に関する申請書</a:t>
                      </a:r>
                    </a:p>
                  </a:txBody>
                  <a:tcPr/>
                </a:tc>
                <a:tc>
                  <a:txBody>
                    <a:bodyPr/>
                    <a:lstStyle/>
                    <a:p>
                      <a:r>
                        <a:rPr kumimoji="1" lang="ja-JP" altLang="en-US" dirty="0"/>
                        <a:t>税務署</a:t>
                      </a:r>
                    </a:p>
                  </a:txBody>
                  <a:tcPr/>
                </a:tc>
                <a:tc>
                  <a:txBody>
                    <a:bodyPr/>
                    <a:lstStyle/>
                    <a:p>
                      <a:r>
                        <a:rPr kumimoji="1" lang="ja-JP" altLang="en-US" sz="1400" dirty="0"/>
                        <a:t>成るべく早く</a:t>
                      </a:r>
                      <a:endParaRPr kumimoji="1" lang="en-US" altLang="ja-JP" sz="1400" dirty="0"/>
                    </a:p>
                  </a:txBody>
                  <a:tcPr/>
                </a:tc>
                <a:extLst>
                  <a:ext uri="{0D108BD9-81ED-4DB2-BD59-A6C34878D82A}">
                    <a16:rowId xmlns:a16="http://schemas.microsoft.com/office/drawing/2014/main" val="24078483"/>
                  </a:ext>
                </a:extLst>
              </a:tr>
              <a:tr h="370840">
                <a:tc>
                  <a:txBody>
                    <a:bodyPr/>
                    <a:lstStyle/>
                    <a:p>
                      <a:r>
                        <a:rPr kumimoji="1" lang="ja-JP" altLang="en-US" dirty="0"/>
                        <a:t>４</a:t>
                      </a:r>
                    </a:p>
                  </a:txBody>
                  <a:tcPr/>
                </a:tc>
                <a:tc>
                  <a:txBody>
                    <a:bodyPr/>
                    <a:lstStyle/>
                    <a:p>
                      <a:r>
                        <a:rPr kumimoji="1" lang="ja-JP" altLang="en-US" dirty="0"/>
                        <a:t>青色申告の承認申請書</a:t>
                      </a:r>
                    </a:p>
                  </a:txBody>
                  <a:tcPr/>
                </a:tc>
                <a:tc>
                  <a:txBody>
                    <a:bodyPr/>
                    <a:lstStyle/>
                    <a:p>
                      <a:r>
                        <a:rPr kumimoji="1" lang="ja-JP" altLang="en-US" dirty="0"/>
                        <a:t>税務署</a:t>
                      </a:r>
                    </a:p>
                  </a:txBody>
                  <a:tcPr/>
                </a:tc>
                <a:tc>
                  <a:txBody>
                    <a:bodyPr/>
                    <a:lstStyle/>
                    <a:p>
                      <a:r>
                        <a:rPr kumimoji="1" lang="ja-JP" altLang="en-US" dirty="0"/>
                        <a:t>３か月以内</a:t>
                      </a:r>
                    </a:p>
                  </a:txBody>
                  <a:tcPr/>
                </a:tc>
                <a:extLst>
                  <a:ext uri="{0D108BD9-81ED-4DB2-BD59-A6C34878D82A}">
                    <a16:rowId xmlns:a16="http://schemas.microsoft.com/office/drawing/2014/main" val="3677022033"/>
                  </a:ext>
                </a:extLst>
              </a:tr>
              <a:tr h="370840">
                <a:tc>
                  <a:txBody>
                    <a:bodyPr/>
                    <a:lstStyle/>
                    <a:p>
                      <a:r>
                        <a:rPr kumimoji="1" lang="ja-JP" altLang="en-US" dirty="0"/>
                        <a:t>５</a:t>
                      </a:r>
                    </a:p>
                  </a:txBody>
                  <a:tcPr/>
                </a:tc>
                <a:tc>
                  <a:txBody>
                    <a:bodyPr/>
                    <a:lstStyle/>
                    <a:p>
                      <a:r>
                        <a:rPr kumimoji="1" lang="ja-JP" altLang="en-US" dirty="0"/>
                        <a:t>消費税課税事業者選択届出書</a:t>
                      </a:r>
                    </a:p>
                  </a:txBody>
                  <a:tcPr/>
                </a:tc>
                <a:tc>
                  <a:txBody>
                    <a:bodyPr/>
                    <a:lstStyle/>
                    <a:p>
                      <a:r>
                        <a:rPr kumimoji="1" lang="ja-JP" altLang="en-US" dirty="0"/>
                        <a:t>税務署</a:t>
                      </a:r>
                    </a:p>
                  </a:txBody>
                  <a:tcPr/>
                </a:tc>
                <a:tc>
                  <a:txBody>
                    <a:bodyPr/>
                    <a:lstStyle/>
                    <a:p>
                      <a:r>
                        <a:rPr kumimoji="1" lang="ja-JP" altLang="en-US" dirty="0"/>
                        <a:t>決算日まで</a:t>
                      </a:r>
                    </a:p>
                  </a:txBody>
                  <a:tcPr/>
                </a:tc>
                <a:extLst>
                  <a:ext uri="{0D108BD9-81ED-4DB2-BD59-A6C34878D82A}">
                    <a16:rowId xmlns:a16="http://schemas.microsoft.com/office/drawing/2014/main" val="2704083952"/>
                  </a:ext>
                </a:extLst>
              </a:tr>
              <a:tr h="370840">
                <a:tc>
                  <a:txBody>
                    <a:bodyPr/>
                    <a:lstStyle/>
                    <a:p>
                      <a:r>
                        <a:rPr kumimoji="1" lang="ja-JP" altLang="en-US" dirty="0"/>
                        <a:t>６</a:t>
                      </a:r>
                    </a:p>
                  </a:txBody>
                  <a:tcPr/>
                </a:tc>
                <a:tc>
                  <a:txBody>
                    <a:bodyPr/>
                    <a:lstStyle/>
                    <a:p>
                      <a:r>
                        <a:rPr kumimoji="1" lang="ja-JP" altLang="en-US" dirty="0"/>
                        <a:t>法人設立届出書</a:t>
                      </a:r>
                    </a:p>
                  </a:txBody>
                  <a:tcPr/>
                </a:tc>
                <a:tc>
                  <a:txBody>
                    <a:bodyPr/>
                    <a:lstStyle/>
                    <a:p>
                      <a:r>
                        <a:rPr kumimoji="1" lang="ja-JP" altLang="en-US" dirty="0"/>
                        <a:t>東京都</a:t>
                      </a:r>
                    </a:p>
                  </a:txBody>
                  <a:tcPr/>
                </a:tc>
                <a:tc>
                  <a:txBody>
                    <a:bodyPr/>
                    <a:lstStyle/>
                    <a:p>
                      <a:r>
                        <a:rPr kumimoji="1" lang="ja-JP" altLang="en-US" dirty="0"/>
                        <a:t>自治体規定</a:t>
                      </a:r>
                    </a:p>
                  </a:txBody>
                  <a:tcPr/>
                </a:tc>
                <a:extLst>
                  <a:ext uri="{0D108BD9-81ED-4DB2-BD59-A6C34878D82A}">
                    <a16:rowId xmlns:a16="http://schemas.microsoft.com/office/drawing/2014/main" val="982476346"/>
                  </a:ext>
                </a:extLst>
              </a:tr>
              <a:tr h="370840">
                <a:tc>
                  <a:txBody>
                    <a:bodyPr/>
                    <a:lstStyle/>
                    <a:p>
                      <a:r>
                        <a:rPr kumimoji="1" lang="ja-JP" altLang="en-US" dirty="0"/>
                        <a:t>７</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法人設立届出書</a:t>
                      </a:r>
                    </a:p>
                  </a:txBody>
                  <a:tcPr/>
                </a:tc>
                <a:tc>
                  <a:txBody>
                    <a:bodyPr/>
                    <a:lstStyle/>
                    <a:p>
                      <a:r>
                        <a:rPr kumimoji="1" lang="ja-JP" altLang="en-US" dirty="0"/>
                        <a:t>区市町村</a:t>
                      </a:r>
                    </a:p>
                  </a:txBody>
                  <a:tcPr/>
                </a:tc>
                <a:tc>
                  <a:txBody>
                    <a:bodyPr/>
                    <a:lstStyle/>
                    <a:p>
                      <a:r>
                        <a:rPr kumimoji="1" lang="ja-JP" altLang="en-US" dirty="0"/>
                        <a:t>自治体規定</a:t>
                      </a:r>
                    </a:p>
                  </a:txBody>
                  <a:tcPr/>
                </a:tc>
                <a:extLst>
                  <a:ext uri="{0D108BD9-81ED-4DB2-BD59-A6C34878D82A}">
                    <a16:rowId xmlns:a16="http://schemas.microsoft.com/office/drawing/2014/main" val="859603270"/>
                  </a:ext>
                </a:extLst>
              </a:tr>
            </a:tbl>
          </a:graphicData>
        </a:graphic>
      </p:graphicFrame>
      <p:sp>
        <p:nvSpPr>
          <p:cNvPr id="4" name="日付プレースホルダー 3">
            <a:extLst>
              <a:ext uri="{FF2B5EF4-FFF2-40B4-BE49-F238E27FC236}">
                <a16:creationId xmlns:a16="http://schemas.microsoft.com/office/drawing/2014/main" id="{7A9E864D-72DE-4975-83CB-2403743BE11D}"/>
              </a:ext>
            </a:extLst>
          </p:cNvPr>
          <p:cNvSpPr>
            <a:spLocks noGrp="1"/>
          </p:cNvSpPr>
          <p:nvPr>
            <p:ph type="dt" sz="half" idx="10"/>
          </p:nvPr>
        </p:nvSpPr>
        <p:spPr>
          <a:xfrm>
            <a:off x="5405257" y="6041363"/>
            <a:ext cx="1221573" cy="365125"/>
          </a:xfrm>
        </p:spPr>
        <p:txBody>
          <a:bodyPr/>
          <a:lstStyle/>
          <a:p>
            <a:fld id="{2F91DE05-F0D0-4ABA-9160-03F7DF022FF7}" type="datetime1">
              <a:rPr lang="en-US" altLang="ja-JP" sz="1100" smtClean="0"/>
              <a:t>4/15/2021</a:t>
            </a:fld>
            <a:endParaRPr lang="en-US" sz="1800" dirty="0"/>
          </a:p>
        </p:txBody>
      </p:sp>
      <p:sp>
        <p:nvSpPr>
          <p:cNvPr id="5" name="フッター プレースホルダー 4">
            <a:extLst>
              <a:ext uri="{FF2B5EF4-FFF2-40B4-BE49-F238E27FC236}">
                <a16:creationId xmlns:a16="http://schemas.microsoft.com/office/drawing/2014/main" id="{1746CFB6-6EAE-4CEF-AFA0-8506E165718A}"/>
              </a:ext>
            </a:extLst>
          </p:cNvPr>
          <p:cNvSpPr>
            <a:spLocks noGrp="1"/>
          </p:cNvSpPr>
          <p:nvPr>
            <p:ph type="ftr" sz="quarter" idx="11"/>
          </p:nvPr>
        </p:nvSpPr>
        <p:spPr/>
        <p:txBody>
          <a:bodyPr/>
          <a:lstStyle/>
          <a:p>
            <a:r>
              <a:rPr lang="en-US"/>
              <a:t>Park RMC Office</a:t>
            </a:r>
          </a:p>
        </p:txBody>
      </p:sp>
      <p:sp>
        <p:nvSpPr>
          <p:cNvPr id="6" name="スライド番号プレースホルダー 5">
            <a:extLst>
              <a:ext uri="{FF2B5EF4-FFF2-40B4-BE49-F238E27FC236}">
                <a16:creationId xmlns:a16="http://schemas.microsoft.com/office/drawing/2014/main" id="{A5492493-92C4-44D7-8251-E2BD62B474C3}"/>
              </a:ext>
            </a:extLst>
          </p:cNvPr>
          <p:cNvSpPr>
            <a:spLocks noGrp="1"/>
          </p:cNvSpPr>
          <p:nvPr>
            <p:ph type="sldNum" sz="quarter" idx="12"/>
          </p:nvPr>
        </p:nvSpPr>
        <p:spPr/>
        <p:txBody>
          <a:bodyPr/>
          <a:lstStyle/>
          <a:p>
            <a:fld id="{3A85C601-10CD-4D7F-B0B1-A03E5E48E222}" type="slidenum">
              <a:rPr lang="en-US" sz="1200" smtClean="0"/>
              <a:t>11</a:t>
            </a:fld>
            <a:endParaRPr lang="en-US" sz="1200"/>
          </a:p>
        </p:txBody>
      </p:sp>
      <p:pic>
        <p:nvPicPr>
          <p:cNvPr id="3" name="オーディオ 2">
            <a:hlinkClick r:id="" action="ppaction://media"/>
            <a:extLst>
              <a:ext uri="{FF2B5EF4-FFF2-40B4-BE49-F238E27FC236}">
                <a16:creationId xmlns:a16="http://schemas.microsoft.com/office/drawing/2014/main" id="{2BF15917-D86B-461D-8382-7C17A22C4D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27146997"/>
      </p:ext>
    </p:extLst>
  </p:cSld>
  <p:clrMapOvr>
    <a:masterClrMapping/>
  </p:clrMapOvr>
  <mc:AlternateContent xmlns:mc="http://schemas.openxmlformats.org/markup-compatibility/2006" xmlns:p14="http://schemas.microsoft.com/office/powerpoint/2010/main">
    <mc:Choice Requires="p14">
      <p:transition spd="slow" p14:dur="2000" advTm="18353"/>
    </mc:Choice>
    <mc:Fallback xmlns="">
      <p:transition spd="slow" advTm="18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9996E3-8B92-424F-8844-48A887CC1B9F}"/>
              </a:ext>
            </a:extLst>
          </p:cNvPr>
          <p:cNvSpPr>
            <a:spLocks noGrp="1"/>
          </p:cNvSpPr>
          <p:nvPr>
            <p:ph type="title"/>
          </p:nvPr>
        </p:nvSpPr>
        <p:spPr/>
        <p:txBody>
          <a:bodyPr/>
          <a:lstStyle/>
          <a:p>
            <a:r>
              <a:rPr lang="ja-JP" altLang="en-US" sz="3600" dirty="0">
                <a:solidFill>
                  <a:schemeClr val="tx1"/>
                </a:solidFill>
              </a:rPr>
              <a:t>設立後作業ロードマップ</a:t>
            </a:r>
            <a:br>
              <a:rPr lang="en-US" altLang="ja-JP" sz="3600" dirty="0"/>
            </a:br>
            <a:endParaRPr kumimoji="1" lang="ja-JP" altLang="en-US" dirty="0"/>
          </a:p>
        </p:txBody>
      </p:sp>
      <p:sp>
        <p:nvSpPr>
          <p:cNvPr id="4" name="日付プレースホルダー 3">
            <a:extLst>
              <a:ext uri="{FF2B5EF4-FFF2-40B4-BE49-F238E27FC236}">
                <a16:creationId xmlns:a16="http://schemas.microsoft.com/office/drawing/2014/main" id="{7A9E864D-72DE-4975-83CB-2403743BE11D}"/>
              </a:ext>
            </a:extLst>
          </p:cNvPr>
          <p:cNvSpPr>
            <a:spLocks noGrp="1"/>
          </p:cNvSpPr>
          <p:nvPr>
            <p:ph type="dt" sz="half" idx="10"/>
          </p:nvPr>
        </p:nvSpPr>
        <p:spPr>
          <a:xfrm>
            <a:off x="5405258" y="6041363"/>
            <a:ext cx="1252396" cy="365125"/>
          </a:xfrm>
        </p:spPr>
        <p:txBody>
          <a:bodyPr/>
          <a:lstStyle/>
          <a:p>
            <a:fld id="{2F91DE05-F0D0-4ABA-9160-03F7DF022FF7}" type="datetime1">
              <a:rPr lang="en-US" altLang="ja-JP" sz="1100" smtClean="0"/>
              <a:t>4/15/2021</a:t>
            </a:fld>
            <a:endParaRPr lang="en-US" sz="1800" dirty="0"/>
          </a:p>
        </p:txBody>
      </p:sp>
      <p:sp>
        <p:nvSpPr>
          <p:cNvPr id="5" name="フッター プレースホルダー 4">
            <a:extLst>
              <a:ext uri="{FF2B5EF4-FFF2-40B4-BE49-F238E27FC236}">
                <a16:creationId xmlns:a16="http://schemas.microsoft.com/office/drawing/2014/main" id="{1746CFB6-6EAE-4CEF-AFA0-8506E165718A}"/>
              </a:ext>
            </a:extLst>
          </p:cNvPr>
          <p:cNvSpPr>
            <a:spLocks noGrp="1"/>
          </p:cNvSpPr>
          <p:nvPr>
            <p:ph type="ftr" sz="quarter" idx="11"/>
          </p:nvPr>
        </p:nvSpPr>
        <p:spPr/>
        <p:txBody>
          <a:bodyPr/>
          <a:lstStyle/>
          <a:p>
            <a:r>
              <a:rPr lang="en-US"/>
              <a:t>Park RMC Office</a:t>
            </a:r>
          </a:p>
        </p:txBody>
      </p:sp>
      <p:sp>
        <p:nvSpPr>
          <p:cNvPr id="6" name="スライド番号プレースホルダー 5">
            <a:extLst>
              <a:ext uri="{FF2B5EF4-FFF2-40B4-BE49-F238E27FC236}">
                <a16:creationId xmlns:a16="http://schemas.microsoft.com/office/drawing/2014/main" id="{A5492493-92C4-44D7-8251-E2BD62B474C3}"/>
              </a:ext>
            </a:extLst>
          </p:cNvPr>
          <p:cNvSpPr>
            <a:spLocks noGrp="1"/>
          </p:cNvSpPr>
          <p:nvPr>
            <p:ph type="sldNum" sz="quarter" idx="12"/>
          </p:nvPr>
        </p:nvSpPr>
        <p:spPr/>
        <p:txBody>
          <a:bodyPr/>
          <a:lstStyle/>
          <a:p>
            <a:fld id="{3A85C601-10CD-4D7F-B0B1-A03E5E48E222}" type="slidenum">
              <a:rPr lang="en-US" sz="1200" smtClean="0"/>
              <a:t>12</a:t>
            </a:fld>
            <a:endParaRPr lang="en-US" sz="1800" dirty="0"/>
          </a:p>
        </p:txBody>
      </p:sp>
      <p:sp>
        <p:nvSpPr>
          <p:cNvPr id="7" name="コンテンツ プレースホルダー 6">
            <a:extLst>
              <a:ext uri="{FF2B5EF4-FFF2-40B4-BE49-F238E27FC236}">
                <a16:creationId xmlns:a16="http://schemas.microsoft.com/office/drawing/2014/main" id="{B151625B-2FBD-48D1-AAC9-D192FAB6D593}"/>
              </a:ext>
            </a:extLst>
          </p:cNvPr>
          <p:cNvSpPr>
            <a:spLocks noGrp="1"/>
          </p:cNvSpPr>
          <p:nvPr>
            <p:ph idx="1"/>
          </p:nvPr>
        </p:nvSpPr>
        <p:spPr>
          <a:xfrm>
            <a:off x="609599" y="1438382"/>
            <a:ext cx="6347714" cy="4602981"/>
          </a:xfrm>
        </p:spPr>
        <p:txBody>
          <a:bodyPr/>
          <a:lstStyle/>
          <a:p>
            <a:r>
              <a:rPr lang="en-US" altLang="ja-JP" dirty="0"/>
              <a:t>TBD</a:t>
            </a:r>
            <a:endParaRPr lang="ja-JP" altLang="en-US" dirty="0"/>
          </a:p>
        </p:txBody>
      </p:sp>
      <p:graphicFrame>
        <p:nvGraphicFramePr>
          <p:cNvPr id="9" name="表 8">
            <a:extLst>
              <a:ext uri="{FF2B5EF4-FFF2-40B4-BE49-F238E27FC236}">
                <a16:creationId xmlns:a16="http://schemas.microsoft.com/office/drawing/2014/main" id="{CF0EA4C3-A6E2-4A5B-9AB7-4898B33361AF}"/>
              </a:ext>
            </a:extLst>
          </p:cNvPr>
          <p:cNvGraphicFramePr>
            <a:graphicFrameLocks noGrp="1"/>
          </p:cNvGraphicFramePr>
          <p:nvPr>
            <p:extLst>
              <p:ext uri="{D42A27DB-BD31-4B8C-83A1-F6EECF244321}">
                <p14:modId xmlns:p14="http://schemas.microsoft.com/office/powerpoint/2010/main" val="3503668620"/>
              </p:ext>
            </p:extLst>
          </p:nvPr>
        </p:nvGraphicFramePr>
        <p:xfrm>
          <a:off x="1782758" y="1760714"/>
          <a:ext cx="2604810" cy="4146930"/>
        </p:xfrm>
        <a:graphic>
          <a:graphicData uri="http://schemas.openxmlformats.org/drawingml/2006/table">
            <a:tbl>
              <a:tblPr/>
              <a:tblGrid>
                <a:gridCol w="586170">
                  <a:extLst>
                    <a:ext uri="{9D8B030D-6E8A-4147-A177-3AD203B41FA5}">
                      <a16:colId xmlns:a16="http://schemas.microsoft.com/office/drawing/2014/main" val="1477528880"/>
                    </a:ext>
                  </a:extLst>
                </a:gridCol>
                <a:gridCol w="2018640">
                  <a:extLst>
                    <a:ext uri="{9D8B030D-6E8A-4147-A177-3AD203B41FA5}">
                      <a16:colId xmlns:a16="http://schemas.microsoft.com/office/drawing/2014/main" val="2716124545"/>
                    </a:ext>
                  </a:extLst>
                </a:gridCol>
              </a:tblGrid>
              <a:tr h="258762">
                <a:tc>
                  <a:txBody>
                    <a:bodyPr/>
                    <a:lstStyle/>
                    <a:p>
                      <a:pPr marL="0" marR="0" fontAlgn="t">
                        <a:spcBef>
                          <a:spcPts val="0"/>
                        </a:spcBef>
                        <a:spcAft>
                          <a:spcPts val="0"/>
                        </a:spcAft>
                      </a:pPr>
                      <a:r>
                        <a:rPr lang="ja-JP" sz="1100">
                          <a:effectLst/>
                          <a:ea typeface="游ゴシック" panose="020B0400000000000000" pitchFamily="50" charset="-128"/>
                        </a:rPr>
                        <a:t> </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100">
                          <a:effectLst/>
                          <a:ea typeface="游ゴシック" panose="020B0400000000000000" pitchFamily="50" charset="-128"/>
                        </a:rPr>
                        <a:t>役員報酬の設定</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112883618"/>
                  </a:ext>
                </a:extLst>
              </a:tr>
              <a:tr h="258762">
                <a:tc>
                  <a:txBody>
                    <a:bodyPr/>
                    <a:lstStyle/>
                    <a:p>
                      <a:pPr marL="0" marR="0" fontAlgn="t">
                        <a:spcBef>
                          <a:spcPts val="0"/>
                        </a:spcBef>
                        <a:spcAft>
                          <a:spcPts val="0"/>
                        </a:spcAft>
                      </a:pPr>
                      <a:r>
                        <a:rPr lang="ja-JP" sz="1100">
                          <a:effectLst/>
                          <a:ea typeface="游ゴシック" panose="020B0400000000000000" pitchFamily="50" charset="-128"/>
                        </a:rPr>
                        <a:t> </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100">
                          <a:effectLst/>
                          <a:ea typeface="游ゴシック" panose="020B0400000000000000" pitchFamily="50" charset="-128"/>
                        </a:rPr>
                        <a:t>事前確定給与の検討</a:t>
                      </a:r>
                      <a:endParaRPr lang="ja-JP" sz="1100" dirty="0">
                        <a:effectLst/>
                        <a:ea typeface="游ゴシック" panose="020B0400000000000000" pitchFamily="50" charset="-128"/>
                      </a:endParaRP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599234693"/>
                  </a:ext>
                </a:extLst>
              </a:tr>
              <a:tr h="258762">
                <a:tc>
                  <a:txBody>
                    <a:bodyPr/>
                    <a:lstStyle/>
                    <a:p>
                      <a:pPr marL="0" marR="0" fontAlgn="t">
                        <a:spcBef>
                          <a:spcPts val="0"/>
                        </a:spcBef>
                        <a:spcAft>
                          <a:spcPts val="0"/>
                        </a:spcAft>
                      </a:pPr>
                      <a:r>
                        <a:rPr lang="ja-JP" sz="1100">
                          <a:effectLst/>
                          <a:ea typeface="游ゴシック" panose="020B0400000000000000" pitchFamily="50" charset="-128"/>
                        </a:rPr>
                        <a:t> </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100">
                          <a:effectLst/>
                          <a:ea typeface="游ゴシック" panose="020B0400000000000000" pitchFamily="50" charset="-128"/>
                        </a:rPr>
                        <a:t>非常勤役員登記の検討</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932058498"/>
                  </a:ext>
                </a:extLst>
              </a:tr>
              <a:tr h="258762">
                <a:tc>
                  <a:txBody>
                    <a:bodyPr/>
                    <a:lstStyle/>
                    <a:p>
                      <a:pPr marL="0" marR="0" fontAlgn="t">
                        <a:spcBef>
                          <a:spcPts val="0"/>
                        </a:spcBef>
                        <a:spcAft>
                          <a:spcPts val="0"/>
                        </a:spcAft>
                      </a:pPr>
                      <a:r>
                        <a:rPr lang="ja-JP" sz="1100">
                          <a:effectLst/>
                          <a:ea typeface="游ゴシック" panose="020B0400000000000000" pitchFamily="50" charset="-128"/>
                        </a:rPr>
                        <a:t> </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100">
                          <a:effectLst/>
                          <a:ea typeface="游ゴシック" panose="020B0400000000000000" pitchFamily="50" charset="-128"/>
                        </a:rPr>
                        <a:t>小規模企業共済への加入</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230798068"/>
                  </a:ext>
                </a:extLst>
              </a:tr>
              <a:tr h="258762">
                <a:tc>
                  <a:txBody>
                    <a:bodyPr/>
                    <a:lstStyle/>
                    <a:p>
                      <a:pPr marL="0" marR="0" fontAlgn="t">
                        <a:spcBef>
                          <a:spcPts val="0"/>
                        </a:spcBef>
                        <a:spcAft>
                          <a:spcPts val="0"/>
                        </a:spcAft>
                      </a:pPr>
                      <a:r>
                        <a:rPr lang="ja-JP" sz="1100">
                          <a:effectLst/>
                          <a:ea typeface="游ゴシック" panose="020B0400000000000000" pitchFamily="50" charset="-128"/>
                        </a:rPr>
                        <a:t> </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100">
                          <a:effectLst/>
                          <a:ea typeface="游ゴシック" panose="020B0400000000000000" pitchFamily="50" charset="-128"/>
                        </a:rPr>
                        <a:t>オフィスの契約</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813855145"/>
                  </a:ext>
                </a:extLst>
              </a:tr>
              <a:tr h="258762">
                <a:tc>
                  <a:txBody>
                    <a:bodyPr/>
                    <a:lstStyle/>
                    <a:p>
                      <a:pPr marL="0" marR="0" fontAlgn="t">
                        <a:spcBef>
                          <a:spcPts val="0"/>
                        </a:spcBef>
                        <a:spcAft>
                          <a:spcPts val="0"/>
                        </a:spcAft>
                      </a:pPr>
                      <a:r>
                        <a:rPr lang="ja-JP" sz="1100">
                          <a:effectLst/>
                          <a:ea typeface="游ゴシック" panose="020B0400000000000000" pitchFamily="50" charset="-128"/>
                        </a:rPr>
                        <a:t> </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100">
                          <a:effectLst/>
                          <a:ea typeface="游ゴシック" panose="020B0400000000000000" pitchFamily="50" charset="-128"/>
                        </a:rPr>
                        <a:t>法人名義銀行口座開設</a:t>
                      </a:r>
                      <a:endParaRPr lang="ja-JP" sz="1100" dirty="0">
                        <a:effectLst/>
                        <a:ea typeface="游ゴシック" panose="020B0400000000000000" pitchFamily="50" charset="-128"/>
                      </a:endParaRP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289227846"/>
                  </a:ext>
                </a:extLst>
              </a:tr>
              <a:tr h="258762">
                <a:tc>
                  <a:txBody>
                    <a:bodyPr/>
                    <a:lstStyle/>
                    <a:p>
                      <a:pPr marL="0" marR="0" fontAlgn="t">
                        <a:spcBef>
                          <a:spcPts val="0"/>
                        </a:spcBef>
                        <a:spcAft>
                          <a:spcPts val="0"/>
                        </a:spcAft>
                      </a:pPr>
                      <a:r>
                        <a:rPr lang="ja-JP" sz="1100">
                          <a:effectLst/>
                          <a:ea typeface="游ゴシック" panose="020B0400000000000000" pitchFamily="50" charset="-128"/>
                        </a:rPr>
                        <a:t> </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100">
                          <a:effectLst/>
                          <a:ea typeface="游ゴシック" panose="020B0400000000000000" pitchFamily="50" charset="-128"/>
                        </a:rPr>
                        <a:t>法人名義クレジットカード作成</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62089047"/>
                  </a:ext>
                </a:extLst>
              </a:tr>
              <a:tr h="258762">
                <a:tc>
                  <a:txBody>
                    <a:bodyPr/>
                    <a:lstStyle/>
                    <a:p>
                      <a:pPr marL="0" marR="0" fontAlgn="t">
                        <a:spcBef>
                          <a:spcPts val="0"/>
                        </a:spcBef>
                        <a:spcAft>
                          <a:spcPts val="0"/>
                        </a:spcAft>
                      </a:pPr>
                      <a:r>
                        <a:rPr lang="ja-JP" sz="1100">
                          <a:effectLst/>
                          <a:ea typeface="游ゴシック" panose="020B0400000000000000" pitchFamily="50" charset="-128"/>
                        </a:rPr>
                        <a:t> </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100">
                          <a:effectLst/>
                          <a:ea typeface="游ゴシック" panose="020B0400000000000000" pitchFamily="50" charset="-128"/>
                        </a:rPr>
                        <a:t>会計ソフトの購入</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794903247"/>
                  </a:ext>
                </a:extLst>
              </a:tr>
              <a:tr h="258762">
                <a:tc>
                  <a:txBody>
                    <a:bodyPr/>
                    <a:lstStyle/>
                    <a:p>
                      <a:pPr marL="0" marR="0" fontAlgn="t">
                        <a:spcBef>
                          <a:spcPts val="0"/>
                        </a:spcBef>
                        <a:spcAft>
                          <a:spcPts val="0"/>
                        </a:spcAft>
                      </a:pPr>
                      <a:r>
                        <a:rPr lang="ja-JP" sz="1100">
                          <a:effectLst/>
                          <a:ea typeface="游ゴシック" panose="020B0400000000000000" pitchFamily="50" charset="-128"/>
                        </a:rPr>
                        <a:t> </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100">
                          <a:effectLst/>
                          <a:ea typeface="游ゴシック" panose="020B0400000000000000" pitchFamily="50" charset="-128"/>
                        </a:rPr>
                        <a:t>ロゴの作成</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556279964"/>
                  </a:ext>
                </a:extLst>
              </a:tr>
              <a:tr h="258762">
                <a:tc>
                  <a:txBody>
                    <a:bodyPr/>
                    <a:lstStyle/>
                    <a:p>
                      <a:pPr marL="0" marR="0" fontAlgn="t">
                        <a:spcBef>
                          <a:spcPts val="0"/>
                        </a:spcBef>
                        <a:spcAft>
                          <a:spcPts val="0"/>
                        </a:spcAft>
                      </a:pPr>
                      <a:r>
                        <a:rPr lang="ja-JP" sz="1100">
                          <a:effectLst/>
                          <a:ea typeface="游ゴシック" panose="020B0400000000000000" pitchFamily="50" charset="-128"/>
                        </a:rPr>
                        <a:t> </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100">
                          <a:effectLst/>
                          <a:ea typeface="游ゴシック" panose="020B0400000000000000" pitchFamily="50" charset="-128"/>
                        </a:rPr>
                        <a:t>会社案内の作成</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149028841"/>
                  </a:ext>
                </a:extLst>
              </a:tr>
              <a:tr h="258762">
                <a:tc>
                  <a:txBody>
                    <a:bodyPr/>
                    <a:lstStyle/>
                    <a:p>
                      <a:pPr marL="0" marR="0" fontAlgn="t">
                        <a:spcBef>
                          <a:spcPts val="0"/>
                        </a:spcBef>
                        <a:spcAft>
                          <a:spcPts val="0"/>
                        </a:spcAft>
                      </a:pPr>
                      <a:r>
                        <a:rPr lang="ja-JP" sz="1100">
                          <a:effectLst/>
                          <a:ea typeface="游ゴシック" panose="020B0400000000000000" pitchFamily="50" charset="-128"/>
                        </a:rPr>
                        <a:t> </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100">
                          <a:effectLst/>
                          <a:ea typeface="游ゴシック" panose="020B0400000000000000" pitchFamily="50" charset="-128"/>
                        </a:rPr>
                        <a:t>ウエブサイトの制作</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978389572"/>
                  </a:ext>
                </a:extLst>
              </a:tr>
              <a:tr h="258762">
                <a:tc>
                  <a:txBody>
                    <a:bodyPr/>
                    <a:lstStyle/>
                    <a:p>
                      <a:pPr marL="0" marR="0" fontAlgn="t">
                        <a:spcBef>
                          <a:spcPts val="0"/>
                        </a:spcBef>
                        <a:spcAft>
                          <a:spcPts val="0"/>
                        </a:spcAft>
                      </a:pPr>
                      <a:r>
                        <a:rPr lang="ja-JP" sz="1100">
                          <a:effectLst/>
                          <a:ea typeface="游ゴシック" panose="020B0400000000000000" pitchFamily="50" charset="-128"/>
                        </a:rPr>
                        <a:t> </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100">
                          <a:effectLst/>
                          <a:ea typeface="游ゴシック" panose="020B0400000000000000" pitchFamily="50" charset="-128"/>
                        </a:rPr>
                        <a:t>社内規定集の整備</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810187186"/>
                  </a:ext>
                </a:extLst>
              </a:tr>
              <a:tr h="258762">
                <a:tc>
                  <a:txBody>
                    <a:bodyPr/>
                    <a:lstStyle/>
                    <a:p>
                      <a:pPr marL="0" marR="0" fontAlgn="t">
                        <a:spcBef>
                          <a:spcPts val="0"/>
                        </a:spcBef>
                        <a:spcAft>
                          <a:spcPts val="0"/>
                        </a:spcAft>
                      </a:pPr>
                      <a:r>
                        <a:rPr lang="ja-JP" sz="1100">
                          <a:effectLst/>
                          <a:ea typeface="游ゴシック" panose="020B0400000000000000" pitchFamily="50" charset="-128"/>
                        </a:rPr>
                        <a:t> </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100">
                          <a:effectLst/>
                          <a:ea typeface="游ゴシック" panose="020B0400000000000000" pitchFamily="50" charset="-128"/>
                        </a:rPr>
                        <a:t>旅費規程・出張費・日当</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32633457"/>
                  </a:ext>
                </a:extLst>
              </a:tr>
              <a:tr h="258762">
                <a:tc>
                  <a:txBody>
                    <a:bodyPr/>
                    <a:lstStyle/>
                    <a:p>
                      <a:pPr marL="0" marR="0" fontAlgn="t">
                        <a:spcBef>
                          <a:spcPts val="0"/>
                        </a:spcBef>
                        <a:spcAft>
                          <a:spcPts val="0"/>
                        </a:spcAft>
                      </a:pPr>
                      <a:r>
                        <a:rPr lang="ja-JP" sz="1100">
                          <a:effectLst/>
                          <a:ea typeface="游ゴシック" panose="020B0400000000000000" pitchFamily="50" charset="-128"/>
                        </a:rPr>
                        <a:t> </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100">
                          <a:effectLst/>
                          <a:ea typeface="游ゴシック" panose="020B0400000000000000" pitchFamily="50" charset="-128"/>
                        </a:rPr>
                        <a:t>社宅家賃の経費計上</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574458296"/>
                  </a:ext>
                </a:extLst>
              </a:tr>
              <a:tr h="258762">
                <a:tc>
                  <a:txBody>
                    <a:bodyPr/>
                    <a:lstStyle/>
                    <a:p>
                      <a:pPr marL="0" marR="0" fontAlgn="t">
                        <a:spcBef>
                          <a:spcPts val="0"/>
                        </a:spcBef>
                        <a:spcAft>
                          <a:spcPts val="0"/>
                        </a:spcAft>
                      </a:pPr>
                      <a:r>
                        <a:rPr lang="ja-JP" sz="1100">
                          <a:effectLst/>
                          <a:ea typeface="游ゴシック" panose="020B0400000000000000" pitchFamily="50" charset="-128"/>
                        </a:rPr>
                        <a:t> </a:t>
                      </a: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100">
                          <a:effectLst/>
                          <a:ea typeface="游ゴシック" panose="020B0400000000000000" pitchFamily="50" charset="-128"/>
                        </a:rPr>
                        <a:t>企業型</a:t>
                      </a:r>
                      <a:r>
                        <a:rPr lang="en-US" sz="1100">
                          <a:effectLst/>
                          <a:ea typeface="游ゴシック" panose="020B0400000000000000" pitchFamily="50" charset="-128"/>
                        </a:rPr>
                        <a:t>401K</a:t>
                      </a:r>
                      <a:r>
                        <a:rPr lang="ja-JP" sz="1100">
                          <a:effectLst/>
                          <a:ea typeface="游ゴシック" panose="020B0400000000000000" pitchFamily="50" charset="-128"/>
                        </a:rPr>
                        <a:t>の検討</a:t>
                      </a:r>
                      <a:endParaRPr lang="ja-JP" sz="1100" dirty="0">
                        <a:effectLst/>
                        <a:ea typeface="游ゴシック" panose="020B0400000000000000" pitchFamily="50" charset="-128"/>
                      </a:endParaRPr>
                    </a:p>
                  </a:txBody>
                  <a:tcPr marL="48823" marR="48823" marT="48823" marB="48823">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614623288"/>
                  </a:ext>
                </a:extLst>
              </a:tr>
            </a:tbl>
          </a:graphicData>
        </a:graphic>
      </p:graphicFrame>
      <p:pic>
        <p:nvPicPr>
          <p:cNvPr id="3" name="オーディオ 2">
            <a:hlinkClick r:id="" action="ppaction://media"/>
            <a:extLst>
              <a:ext uri="{FF2B5EF4-FFF2-40B4-BE49-F238E27FC236}">
                <a16:creationId xmlns:a16="http://schemas.microsoft.com/office/drawing/2014/main" id="{A2ED72D1-A3F1-4C77-A29D-D4A447F5DC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413572074"/>
      </p:ext>
    </p:extLst>
  </p:cSld>
  <p:clrMapOvr>
    <a:masterClrMapping/>
  </p:clrMapOvr>
  <mc:AlternateContent xmlns:mc="http://schemas.openxmlformats.org/markup-compatibility/2006" xmlns:p14="http://schemas.microsoft.com/office/powerpoint/2010/main">
    <mc:Choice Requires="p14">
      <p:transition spd="slow" p14:dur="2000" advTm="62773"/>
    </mc:Choice>
    <mc:Fallback xmlns="">
      <p:transition spd="slow" advTm="62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9996E3-8B92-424F-8844-48A887CC1B9F}"/>
              </a:ext>
            </a:extLst>
          </p:cNvPr>
          <p:cNvSpPr>
            <a:spLocks noGrp="1"/>
          </p:cNvSpPr>
          <p:nvPr>
            <p:ph type="title"/>
          </p:nvPr>
        </p:nvSpPr>
        <p:spPr/>
        <p:txBody>
          <a:bodyPr/>
          <a:lstStyle/>
          <a:p>
            <a:r>
              <a:rPr lang="ja-JP" altLang="en-US" sz="3600" dirty="0">
                <a:solidFill>
                  <a:schemeClr val="tx1"/>
                </a:solidFill>
              </a:rPr>
              <a:t>参考資料</a:t>
            </a:r>
            <a:br>
              <a:rPr lang="en-US" altLang="ja-JP" sz="3600" dirty="0"/>
            </a:br>
            <a:endParaRPr kumimoji="1" lang="ja-JP" altLang="en-US" dirty="0"/>
          </a:p>
        </p:txBody>
      </p:sp>
      <p:sp>
        <p:nvSpPr>
          <p:cNvPr id="3" name="コンテンツ プレースホルダー 2">
            <a:extLst>
              <a:ext uri="{FF2B5EF4-FFF2-40B4-BE49-F238E27FC236}">
                <a16:creationId xmlns:a16="http://schemas.microsoft.com/office/drawing/2014/main" id="{8DEF8A2D-F6DE-4397-9573-E7096F467F83}"/>
              </a:ext>
            </a:extLst>
          </p:cNvPr>
          <p:cNvSpPr>
            <a:spLocks noGrp="1"/>
          </p:cNvSpPr>
          <p:nvPr>
            <p:ph idx="1"/>
          </p:nvPr>
        </p:nvSpPr>
        <p:spPr/>
        <p:txBody>
          <a:bodyPr/>
          <a:lstStyle/>
          <a:p>
            <a:r>
              <a:rPr kumimoji="1" lang="ja-JP" altLang="en-US" dirty="0"/>
              <a:t>参考文献</a:t>
            </a:r>
            <a:endParaRPr kumimoji="1" lang="en-US" altLang="ja-JP" dirty="0"/>
          </a:p>
          <a:p>
            <a:pPr lvl="1">
              <a:buFont typeface="Wingdings" panose="05000000000000000000" pitchFamily="2" charset="2"/>
              <a:buChar char="Ø"/>
            </a:pPr>
            <a:r>
              <a:rPr lang="ja-JP" altLang="en-US" dirty="0"/>
              <a:t>神崎満次郎、合同会社設立・運営のすべて、中央経済社</a:t>
            </a:r>
            <a:endParaRPr lang="en-US" altLang="ja-JP" dirty="0"/>
          </a:p>
          <a:p>
            <a:pPr lvl="1">
              <a:buFont typeface="Wingdings" panose="05000000000000000000" pitchFamily="2" charset="2"/>
              <a:buChar char="Ø"/>
            </a:pPr>
            <a:r>
              <a:rPr lang="ja-JP" altLang="en-US" dirty="0"/>
              <a:t>神崎満次郎編集、</a:t>
            </a:r>
            <a:r>
              <a:rPr kumimoji="1" lang="ja-JP" altLang="en-US" dirty="0"/>
              <a:t>合同会社定款作成ソフト</a:t>
            </a:r>
            <a:endParaRPr kumimoji="1" lang="en-US" altLang="ja-JP" dirty="0"/>
          </a:p>
          <a:p>
            <a:pPr lvl="1">
              <a:buFont typeface="Wingdings" panose="05000000000000000000" pitchFamily="2" charset="2"/>
              <a:buChar char="Ø"/>
            </a:pPr>
            <a:r>
              <a:rPr lang="ja-JP" altLang="en-US" dirty="0"/>
              <a:t>株式会社設立ヒアリングシート（パーク</a:t>
            </a:r>
            <a:r>
              <a:rPr lang="en-US" altLang="ja-JP" dirty="0"/>
              <a:t>RMC</a:t>
            </a:r>
            <a:r>
              <a:rPr lang="ja-JP" altLang="en-US" dirty="0"/>
              <a:t>オフィス）</a:t>
            </a:r>
            <a:endParaRPr kumimoji="1" lang="ja-JP" altLang="en-US" dirty="0"/>
          </a:p>
        </p:txBody>
      </p:sp>
      <p:sp>
        <p:nvSpPr>
          <p:cNvPr id="4" name="日付プレースホルダー 3">
            <a:extLst>
              <a:ext uri="{FF2B5EF4-FFF2-40B4-BE49-F238E27FC236}">
                <a16:creationId xmlns:a16="http://schemas.microsoft.com/office/drawing/2014/main" id="{7A9E864D-72DE-4975-83CB-2403743BE11D}"/>
              </a:ext>
            </a:extLst>
          </p:cNvPr>
          <p:cNvSpPr>
            <a:spLocks noGrp="1"/>
          </p:cNvSpPr>
          <p:nvPr>
            <p:ph type="dt" sz="half" idx="10"/>
          </p:nvPr>
        </p:nvSpPr>
        <p:spPr>
          <a:xfrm>
            <a:off x="5405257" y="6041363"/>
            <a:ext cx="1221573" cy="365125"/>
          </a:xfrm>
        </p:spPr>
        <p:txBody>
          <a:bodyPr/>
          <a:lstStyle/>
          <a:p>
            <a:fld id="{2F91DE05-F0D0-4ABA-9160-03F7DF022FF7}" type="datetime1">
              <a:rPr lang="en-US" altLang="ja-JP" sz="1100" smtClean="0"/>
              <a:t>4/15/2021</a:t>
            </a:fld>
            <a:endParaRPr lang="en-US" sz="1800" dirty="0"/>
          </a:p>
        </p:txBody>
      </p:sp>
      <p:sp>
        <p:nvSpPr>
          <p:cNvPr id="5" name="フッター プレースホルダー 4">
            <a:extLst>
              <a:ext uri="{FF2B5EF4-FFF2-40B4-BE49-F238E27FC236}">
                <a16:creationId xmlns:a16="http://schemas.microsoft.com/office/drawing/2014/main" id="{1746CFB6-6EAE-4CEF-AFA0-8506E165718A}"/>
              </a:ext>
            </a:extLst>
          </p:cNvPr>
          <p:cNvSpPr>
            <a:spLocks noGrp="1"/>
          </p:cNvSpPr>
          <p:nvPr>
            <p:ph type="ftr" sz="quarter" idx="11"/>
          </p:nvPr>
        </p:nvSpPr>
        <p:spPr/>
        <p:txBody>
          <a:bodyPr/>
          <a:lstStyle/>
          <a:p>
            <a:r>
              <a:rPr lang="en-US"/>
              <a:t>Park RMC Office</a:t>
            </a:r>
          </a:p>
        </p:txBody>
      </p:sp>
      <p:sp>
        <p:nvSpPr>
          <p:cNvPr id="6" name="スライド番号プレースホルダー 5">
            <a:extLst>
              <a:ext uri="{FF2B5EF4-FFF2-40B4-BE49-F238E27FC236}">
                <a16:creationId xmlns:a16="http://schemas.microsoft.com/office/drawing/2014/main" id="{A5492493-92C4-44D7-8251-E2BD62B474C3}"/>
              </a:ext>
            </a:extLst>
          </p:cNvPr>
          <p:cNvSpPr>
            <a:spLocks noGrp="1"/>
          </p:cNvSpPr>
          <p:nvPr>
            <p:ph type="sldNum" sz="quarter" idx="12"/>
          </p:nvPr>
        </p:nvSpPr>
        <p:spPr/>
        <p:txBody>
          <a:bodyPr/>
          <a:lstStyle/>
          <a:p>
            <a:fld id="{3A85C601-10CD-4D7F-B0B1-A03E5E48E222}" type="slidenum">
              <a:rPr lang="en-US" sz="1200" smtClean="0"/>
              <a:t>13</a:t>
            </a:fld>
            <a:endParaRPr lang="en-US" sz="1800" dirty="0"/>
          </a:p>
        </p:txBody>
      </p:sp>
      <p:pic>
        <p:nvPicPr>
          <p:cNvPr id="7" name="オーディオ 6">
            <a:hlinkClick r:id="" action="ppaction://media"/>
            <a:extLst>
              <a:ext uri="{FF2B5EF4-FFF2-40B4-BE49-F238E27FC236}">
                <a16:creationId xmlns:a16="http://schemas.microsoft.com/office/drawing/2014/main" id="{AAD461CC-8555-41F1-A385-A04CA184FB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8903802"/>
      </p:ext>
    </p:extLst>
  </p:cSld>
  <p:clrMapOvr>
    <a:masterClrMapping/>
  </p:clrMapOvr>
  <mc:AlternateContent xmlns:mc="http://schemas.openxmlformats.org/markup-compatibility/2006" xmlns:p14="http://schemas.microsoft.com/office/powerpoint/2010/main">
    <mc:Choice Requires="p14">
      <p:transition spd="slow" p14:dur="2000" advTm="60521"/>
    </mc:Choice>
    <mc:Fallback xmlns="">
      <p:transition spd="slow" advTm="60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65EA92-5948-417C-B34A-55A5F8110DCA}"/>
              </a:ext>
            </a:extLst>
          </p:cNvPr>
          <p:cNvSpPr>
            <a:spLocks noGrp="1"/>
          </p:cNvSpPr>
          <p:nvPr>
            <p:ph type="title"/>
          </p:nvPr>
        </p:nvSpPr>
        <p:spPr/>
        <p:txBody>
          <a:bodyPr/>
          <a:lstStyle/>
          <a:p>
            <a:r>
              <a:rPr kumimoji="1" lang="ja-JP" altLang="en-US" dirty="0"/>
              <a:t>ご質問</a:t>
            </a:r>
          </a:p>
        </p:txBody>
      </p:sp>
      <p:sp>
        <p:nvSpPr>
          <p:cNvPr id="14" name="日付プレースホルダー 13">
            <a:extLst>
              <a:ext uri="{FF2B5EF4-FFF2-40B4-BE49-F238E27FC236}">
                <a16:creationId xmlns:a16="http://schemas.microsoft.com/office/drawing/2014/main" id="{6AA3E751-BF78-4715-989D-2CFC20341C26}"/>
              </a:ext>
            </a:extLst>
          </p:cNvPr>
          <p:cNvSpPr>
            <a:spLocks noGrp="1"/>
          </p:cNvSpPr>
          <p:nvPr>
            <p:ph type="dt" sz="half" idx="10"/>
          </p:nvPr>
        </p:nvSpPr>
        <p:spPr>
          <a:xfrm>
            <a:off x="5405257" y="6041363"/>
            <a:ext cx="903075" cy="365125"/>
          </a:xfrm>
        </p:spPr>
        <p:txBody>
          <a:bodyPr/>
          <a:lstStyle/>
          <a:p>
            <a:fld id="{04DF9E71-6BA7-48AE-BE81-18A888522AC8}" type="datetime1">
              <a:rPr lang="en-US" altLang="ja-JP" sz="1050" smtClean="0"/>
              <a:t>4/15/2021</a:t>
            </a:fld>
            <a:endParaRPr lang="en-US" dirty="0"/>
          </a:p>
        </p:txBody>
      </p:sp>
      <p:sp>
        <p:nvSpPr>
          <p:cNvPr id="15" name="フッター プレースホルダー 14">
            <a:extLst>
              <a:ext uri="{FF2B5EF4-FFF2-40B4-BE49-F238E27FC236}">
                <a16:creationId xmlns:a16="http://schemas.microsoft.com/office/drawing/2014/main" id="{B17A0EB0-48AB-49DB-AC9F-E83145CB1837}"/>
              </a:ext>
            </a:extLst>
          </p:cNvPr>
          <p:cNvSpPr>
            <a:spLocks noGrp="1"/>
          </p:cNvSpPr>
          <p:nvPr>
            <p:ph type="ftr" sz="quarter" idx="11"/>
          </p:nvPr>
        </p:nvSpPr>
        <p:spPr/>
        <p:txBody>
          <a:bodyPr/>
          <a:lstStyle/>
          <a:p>
            <a:r>
              <a:rPr lang="en-US"/>
              <a:t>Park RMC Office</a:t>
            </a:r>
          </a:p>
        </p:txBody>
      </p:sp>
      <p:sp>
        <p:nvSpPr>
          <p:cNvPr id="16" name="スライド番号プレースホルダー 15">
            <a:extLst>
              <a:ext uri="{FF2B5EF4-FFF2-40B4-BE49-F238E27FC236}">
                <a16:creationId xmlns:a16="http://schemas.microsoft.com/office/drawing/2014/main" id="{4A035873-F25C-44BD-A028-661CF9B45200}"/>
              </a:ext>
            </a:extLst>
          </p:cNvPr>
          <p:cNvSpPr>
            <a:spLocks noGrp="1"/>
          </p:cNvSpPr>
          <p:nvPr>
            <p:ph type="sldNum" sz="quarter" idx="12"/>
          </p:nvPr>
        </p:nvSpPr>
        <p:spPr/>
        <p:txBody>
          <a:bodyPr/>
          <a:lstStyle/>
          <a:p>
            <a:fld id="{3A85C601-10CD-4D7F-B0B1-A03E5E48E222}" type="slidenum">
              <a:rPr lang="en-US" smtClean="0"/>
              <a:t>14</a:t>
            </a:fld>
            <a:endParaRPr lang="en-US"/>
          </a:p>
        </p:txBody>
      </p:sp>
      <p:grpSp>
        <p:nvGrpSpPr>
          <p:cNvPr id="4" name="Group 3">
            <a:extLst>
              <a:ext uri="{FF2B5EF4-FFF2-40B4-BE49-F238E27FC236}">
                <a16:creationId xmlns:a16="http://schemas.microsoft.com/office/drawing/2014/main" id="{5AB59B91-B760-4B45-A22C-0F6725258869}"/>
              </a:ext>
            </a:extLst>
          </p:cNvPr>
          <p:cNvGrpSpPr>
            <a:grpSpLocks/>
          </p:cNvGrpSpPr>
          <p:nvPr/>
        </p:nvGrpSpPr>
        <p:grpSpPr bwMode="auto">
          <a:xfrm>
            <a:off x="2722563" y="2445487"/>
            <a:ext cx="3306097" cy="3361587"/>
            <a:chOff x="2163" y="691"/>
            <a:chExt cx="3373" cy="3327"/>
          </a:xfrm>
        </p:grpSpPr>
        <p:sp>
          <p:nvSpPr>
            <p:cNvPr id="5" name="Oval 4">
              <a:extLst>
                <a:ext uri="{FF2B5EF4-FFF2-40B4-BE49-F238E27FC236}">
                  <a16:creationId xmlns:a16="http://schemas.microsoft.com/office/drawing/2014/main" id="{B39DE77E-95F5-473D-9155-C515B48A8D97}"/>
                </a:ext>
              </a:extLst>
            </p:cNvPr>
            <p:cNvSpPr>
              <a:spLocks noChangeArrowheads="1"/>
            </p:cNvSpPr>
            <p:nvPr/>
          </p:nvSpPr>
          <p:spPr bwMode="auto">
            <a:xfrm>
              <a:off x="2163" y="691"/>
              <a:ext cx="3373" cy="3327"/>
            </a:xfrm>
            <a:prstGeom prst="ellipse">
              <a:avLst/>
            </a:prstGeom>
            <a:solidFill>
              <a:srgbClr val="FFFF00"/>
            </a:solidFill>
            <a:ln w="12700">
              <a:solidFill>
                <a:schemeClr val="tx1"/>
              </a:solidFill>
              <a:round/>
              <a:headEnd type="none" w="sm" len="sm"/>
              <a:tailEnd type="none" w="sm" len="sm"/>
            </a:ln>
            <a:effectLst>
              <a:outerShdw dist="107763" dir="2700000" algn="ctr" rotWithShape="0">
                <a:schemeClr val="bg2"/>
              </a:outerShdw>
            </a:effectLst>
          </p:spPr>
          <p:txBody>
            <a:bodyPr wrap="none" anchor="ctr"/>
            <a:lstStyle>
              <a:lvl1pPr>
                <a:spcBef>
                  <a:spcPts val="1000"/>
                </a:spcBef>
                <a:buClr>
                  <a:schemeClr val="accent1"/>
                </a:buClr>
                <a:buFont typeface="Wingdings 3" panose="05040102010807070707" pitchFamily="18" charset="2"/>
                <a:buChar char=""/>
                <a:defRPr kumimoji="1">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kumimoji="1"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kumimoji="1"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9pPr>
            </a:lstStyle>
            <a:p>
              <a:pPr eaLnBrk="1" hangingPunct="1">
                <a:spcBef>
                  <a:spcPct val="0"/>
                </a:spcBef>
                <a:buClrTx/>
                <a:buFontTx/>
                <a:buNone/>
              </a:pPr>
              <a:endParaRPr kumimoji="0" lang="ja-JP" altLang="en-US" sz="2400">
                <a:solidFill>
                  <a:schemeClr val="tx1"/>
                </a:solidFill>
                <a:latin typeface="Arial" panose="020B0604020202020204" pitchFamily="34" charset="0"/>
                <a:ea typeface="ＭＳ Ｐゴシック" panose="020B0600070205080204" pitchFamily="50" charset="-128"/>
              </a:endParaRPr>
            </a:p>
          </p:txBody>
        </p:sp>
        <p:sp>
          <p:nvSpPr>
            <p:cNvPr id="6" name="Oval 5">
              <a:extLst>
                <a:ext uri="{FF2B5EF4-FFF2-40B4-BE49-F238E27FC236}">
                  <a16:creationId xmlns:a16="http://schemas.microsoft.com/office/drawing/2014/main" id="{5EA7DF81-9B4A-412F-80CA-ED5B18DC9247}"/>
                </a:ext>
              </a:extLst>
            </p:cNvPr>
            <p:cNvSpPr>
              <a:spLocks noChangeArrowheads="1"/>
            </p:cNvSpPr>
            <p:nvPr/>
          </p:nvSpPr>
          <p:spPr bwMode="auto">
            <a:xfrm>
              <a:off x="3326" y="1472"/>
              <a:ext cx="291" cy="565"/>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ts val="1000"/>
                </a:spcBef>
                <a:buClr>
                  <a:schemeClr val="accent1"/>
                </a:buClr>
                <a:buFont typeface="Wingdings 3" panose="05040102010807070707" pitchFamily="18" charset="2"/>
                <a:buChar char=""/>
                <a:defRPr kumimoji="1">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kumimoji="1"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kumimoji="1"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9pPr>
            </a:lstStyle>
            <a:p>
              <a:pPr eaLnBrk="1" hangingPunct="1">
                <a:spcBef>
                  <a:spcPct val="0"/>
                </a:spcBef>
                <a:buClrTx/>
                <a:buFontTx/>
                <a:buNone/>
              </a:pPr>
              <a:endParaRPr kumimoji="0" lang="ja-JP" altLang="en-US" sz="2400">
                <a:solidFill>
                  <a:schemeClr val="tx1"/>
                </a:solidFill>
                <a:latin typeface="Arial" panose="020B0604020202020204" pitchFamily="34" charset="0"/>
                <a:ea typeface="ＭＳ Ｐゴシック" panose="020B0600070205080204" pitchFamily="50" charset="-128"/>
              </a:endParaRPr>
            </a:p>
          </p:txBody>
        </p:sp>
        <p:sp>
          <p:nvSpPr>
            <p:cNvPr id="7" name="Oval 6">
              <a:extLst>
                <a:ext uri="{FF2B5EF4-FFF2-40B4-BE49-F238E27FC236}">
                  <a16:creationId xmlns:a16="http://schemas.microsoft.com/office/drawing/2014/main" id="{71BC6B14-3FE0-488F-92AB-D3F3EADB3504}"/>
                </a:ext>
              </a:extLst>
            </p:cNvPr>
            <p:cNvSpPr>
              <a:spLocks noChangeArrowheads="1"/>
            </p:cNvSpPr>
            <p:nvPr/>
          </p:nvSpPr>
          <p:spPr bwMode="auto">
            <a:xfrm>
              <a:off x="4017" y="1472"/>
              <a:ext cx="291" cy="565"/>
            </a:xfrm>
            <a:prstGeom prst="ellipse">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spcBef>
                  <a:spcPts val="1000"/>
                </a:spcBef>
                <a:buClr>
                  <a:schemeClr val="accent1"/>
                </a:buClr>
                <a:buFont typeface="Wingdings 3" panose="05040102010807070707" pitchFamily="18" charset="2"/>
                <a:buChar char=""/>
                <a:defRPr kumimoji="1">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kumimoji="1"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kumimoji="1"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9pPr>
            </a:lstStyle>
            <a:p>
              <a:pPr eaLnBrk="1" hangingPunct="1">
                <a:spcBef>
                  <a:spcPct val="0"/>
                </a:spcBef>
                <a:buClrTx/>
                <a:buFontTx/>
                <a:buNone/>
              </a:pPr>
              <a:endParaRPr kumimoji="0" lang="ja-JP" altLang="en-US" sz="2400">
                <a:solidFill>
                  <a:schemeClr val="tx1"/>
                </a:solidFill>
                <a:latin typeface="Arial" panose="020B0604020202020204" pitchFamily="34" charset="0"/>
                <a:ea typeface="ＭＳ Ｐゴシック" panose="020B0600070205080204" pitchFamily="50" charset="-128"/>
              </a:endParaRPr>
            </a:p>
          </p:txBody>
        </p:sp>
        <p:grpSp>
          <p:nvGrpSpPr>
            <p:cNvPr id="8" name="Group 7">
              <a:extLst>
                <a:ext uri="{FF2B5EF4-FFF2-40B4-BE49-F238E27FC236}">
                  <a16:creationId xmlns:a16="http://schemas.microsoft.com/office/drawing/2014/main" id="{BDEC0771-5E17-4C67-A7A5-A92554EEE44E}"/>
                </a:ext>
              </a:extLst>
            </p:cNvPr>
            <p:cNvGrpSpPr>
              <a:grpSpLocks/>
            </p:cNvGrpSpPr>
            <p:nvPr/>
          </p:nvGrpSpPr>
          <p:grpSpPr bwMode="auto">
            <a:xfrm flipV="1">
              <a:off x="2489" y="2391"/>
              <a:ext cx="2739" cy="1273"/>
              <a:chOff x="834" y="2382"/>
              <a:chExt cx="3275" cy="1273"/>
            </a:xfrm>
          </p:grpSpPr>
          <p:sp>
            <p:nvSpPr>
              <p:cNvPr id="11" name="Arc 8">
                <a:extLst>
                  <a:ext uri="{FF2B5EF4-FFF2-40B4-BE49-F238E27FC236}">
                    <a16:creationId xmlns:a16="http://schemas.microsoft.com/office/drawing/2014/main" id="{57616A9F-837B-4ED0-8FAC-8E366408C838}"/>
                  </a:ext>
                </a:extLst>
              </p:cNvPr>
              <p:cNvSpPr>
                <a:spLocks/>
              </p:cNvSpPr>
              <p:nvPr/>
            </p:nvSpPr>
            <p:spPr bwMode="auto">
              <a:xfrm>
                <a:off x="2482" y="2382"/>
                <a:ext cx="1627" cy="1273"/>
              </a:xfrm>
              <a:custGeom>
                <a:avLst/>
                <a:gdLst>
                  <a:gd name="T0" fmla="*/ 0 w 21600"/>
                  <a:gd name="T1" fmla="*/ 0 h 21600"/>
                  <a:gd name="T2" fmla="*/ 9 w 21600"/>
                  <a:gd name="T3" fmla="*/ 4 h 21600"/>
                  <a:gd name="T4" fmla="*/ 0 w 21600"/>
                  <a:gd name="T5" fmla="*/ 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57150">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107763" dir="2700000" algn="ctr" rotWithShape="0">
                        <a:schemeClr val="bg2"/>
                      </a:outerShdw>
                    </a:effectLst>
                  </a14:hiddenEffects>
                </a:ext>
              </a:extLst>
            </p:spPr>
            <p:txBody>
              <a:bodyPr wrap="none" anchor="ctr"/>
              <a:lstStyle/>
              <a:p>
                <a:endParaRPr lang="ja-JP" altLang="en-US"/>
              </a:p>
            </p:txBody>
          </p:sp>
          <p:sp>
            <p:nvSpPr>
              <p:cNvPr id="12" name="Arc 9">
                <a:extLst>
                  <a:ext uri="{FF2B5EF4-FFF2-40B4-BE49-F238E27FC236}">
                    <a16:creationId xmlns:a16="http://schemas.microsoft.com/office/drawing/2014/main" id="{27500840-E4C3-4884-8555-739DD202651C}"/>
                  </a:ext>
                </a:extLst>
              </p:cNvPr>
              <p:cNvSpPr>
                <a:spLocks/>
              </p:cNvSpPr>
              <p:nvPr/>
            </p:nvSpPr>
            <p:spPr bwMode="auto">
              <a:xfrm flipH="1">
                <a:off x="834" y="2382"/>
                <a:ext cx="1627" cy="1273"/>
              </a:xfrm>
              <a:custGeom>
                <a:avLst/>
                <a:gdLst>
                  <a:gd name="T0" fmla="*/ 0 w 21600"/>
                  <a:gd name="T1" fmla="*/ 0 h 21600"/>
                  <a:gd name="T2" fmla="*/ 9 w 21600"/>
                  <a:gd name="T3" fmla="*/ 4 h 21600"/>
                  <a:gd name="T4" fmla="*/ 0 w 21600"/>
                  <a:gd name="T5" fmla="*/ 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57150">
                <a:solidFill>
                  <a:schemeClr val="tx1"/>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107763" dir="2700000" algn="ctr" rotWithShape="0">
                        <a:schemeClr val="bg2"/>
                      </a:outerShdw>
                    </a:effectLst>
                  </a14:hiddenEffects>
                </a:ext>
              </a:extLst>
            </p:spPr>
            <p:txBody>
              <a:bodyPr wrap="none" anchor="ctr"/>
              <a:lstStyle/>
              <a:p>
                <a:endParaRPr lang="ja-JP" altLang="en-US"/>
              </a:p>
            </p:txBody>
          </p:sp>
        </p:grpSp>
        <p:sp>
          <p:nvSpPr>
            <p:cNvPr id="9" name="AutoShape 10">
              <a:extLst>
                <a:ext uri="{FF2B5EF4-FFF2-40B4-BE49-F238E27FC236}">
                  <a16:creationId xmlns:a16="http://schemas.microsoft.com/office/drawing/2014/main" id="{9765E537-66E1-4DEA-A969-6D0E9B39AD2A}"/>
                </a:ext>
              </a:extLst>
            </p:cNvPr>
            <p:cNvSpPr>
              <a:spLocks noChangeArrowheads="1"/>
            </p:cNvSpPr>
            <p:nvPr/>
          </p:nvSpPr>
          <p:spPr bwMode="auto">
            <a:xfrm rot="886123">
              <a:off x="5126" y="2362"/>
              <a:ext cx="191" cy="47"/>
            </a:xfrm>
            <a:prstGeom prst="roundRect">
              <a:avLst>
                <a:gd name="adj" fmla="val 16667"/>
              </a:avLst>
            </a:prstGeom>
            <a:solidFill>
              <a:schemeClr val="tx1"/>
            </a:solidFill>
            <a:ln w="12700">
              <a:solidFill>
                <a:schemeClr val="tx1"/>
              </a:solidFill>
              <a:round/>
              <a:headEnd/>
              <a:tailEnd/>
            </a:ln>
            <a:effectLst/>
            <a:extLst>
              <a:ext uri="{AF507438-7753-43e0-B8FC-AC1667EBCBE1}">
                <a14:hiddenEffects xmlns:a14="http://schemas.microsoft.com/office/drawing/2010/main" xmlns="">
                  <a:effectLst>
                    <a:outerShdw dist="107763" dir="2700000" algn="ctr" rotWithShape="0">
                      <a:schemeClr val="bg2"/>
                    </a:outerShdw>
                  </a:effectLst>
                </a14:hiddenEffects>
              </a:ext>
            </a:extLst>
          </p:spPr>
          <p:txBody>
            <a:bodyPr wrap="none" anchor="ctr"/>
            <a:lstStyle>
              <a:lvl1pPr>
                <a:spcBef>
                  <a:spcPts val="1000"/>
                </a:spcBef>
                <a:buClr>
                  <a:schemeClr val="accent1"/>
                </a:buClr>
                <a:buFont typeface="Wingdings 3" panose="05040102010807070707" pitchFamily="18" charset="2"/>
                <a:buChar char=""/>
                <a:defRPr kumimoji="1">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kumimoji="1"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kumimoji="1"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9pPr>
            </a:lstStyle>
            <a:p>
              <a:pPr eaLnBrk="1" hangingPunct="1">
                <a:spcBef>
                  <a:spcPct val="0"/>
                </a:spcBef>
                <a:buClrTx/>
                <a:buFontTx/>
                <a:buNone/>
              </a:pPr>
              <a:endParaRPr kumimoji="0" lang="ja-JP" altLang="en-US" sz="2400">
                <a:solidFill>
                  <a:schemeClr val="tx1"/>
                </a:solidFill>
                <a:latin typeface="Arial" panose="020B0604020202020204" pitchFamily="34" charset="0"/>
                <a:ea typeface="ＭＳ Ｐゴシック" panose="020B0600070205080204" pitchFamily="50" charset="-128"/>
              </a:endParaRPr>
            </a:p>
          </p:txBody>
        </p:sp>
        <p:sp>
          <p:nvSpPr>
            <p:cNvPr id="10" name="AutoShape 11">
              <a:extLst>
                <a:ext uri="{FF2B5EF4-FFF2-40B4-BE49-F238E27FC236}">
                  <a16:creationId xmlns:a16="http://schemas.microsoft.com/office/drawing/2014/main" id="{4815DB90-B114-4BEF-ADA4-C32ED88E14F4}"/>
                </a:ext>
              </a:extLst>
            </p:cNvPr>
            <p:cNvSpPr>
              <a:spLocks noChangeArrowheads="1"/>
            </p:cNvSpPr>
            <p:nvPr/>
          </p:nvSpPr>
          <p:spPr bwMode="auto">
            <a:xfrm rot="20713877" flipH="1">
              <a:off x="2391" y="2362"/>
              <a:ext cx="191" cy="47"/>
            </a:xfrm>
            <a:prstGeom prst="roundRect">
              <a:avLst>
                <a:gd name="adj" fmla="val 16667"/>
              </a:avLst>
            </a:prstGeom>
            <a:solidFill>
              <a:schemeClr val="tx1"/>
            </a:solidFill>
            <a:ln w="12700">
              <a:solidFill>
                <a:schemeClr val="tx1"/>
              </a:solidFill>
              <a:round/>
              <a:headEnd/>
              <a:tailEnd/>
            </a:ln>
            <a:effectLst/>
            <a:extLst>
              <a:ext uri="{AF507438-7753-43e0-B8FC-AC1667EBCBE1}">
                <a14:hiddenEffects xmlns:a14="http://schemas.microsoft.com/office/drawing/2010/main" xmlns="">
                  <a:effectLst>
                    <a:outerShdw dist="107763" dir="2700000" algn="ctr" rotWithShape="0">
                      <a:schemeClr val="bg2"/>
                    </a:outerShdw>
                  </a:effectLst>
                </a14:hiddenEffects>
              </a:ext>
            </a:extLst>
          </p:spPr>
          <p:txBody>
            <a:bodyPr wrap="none" anchor="ctr"/>
            <a:lstStyle>
              <a:lvl1pPr>
                <a:spcBef>
                  <a:spcPts val="1000"/>
                </a:spcBef>
                <a:buClr>
                  <a:schemeClr val="accent1"/>
                </a:buClr>
                <a:buFont typeface="Wingdings 3" panose="05040102010807070707" pitchFamily="18" charset="2"/>
                <a:buChar char=""/>
                <a:defRPr kumimoji="1">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kumimoji="1"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kumimoji="1"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5pPr>
              <a:lvl6pPr marL="251460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6pPr>
              <a:lvl7pPr marL="297180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7pPr>
              <a:lvl8pPr marL="342900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8pPr>
              <a:lvl9pPr marL="388620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9pPr>
            </a:lstStyle>
            <a:p>
              <a:pPr eaLnBrk="1" hangingPunct="1">
                <a:spcBef>
                  <a:spcPct val="0"/>
                </a:spcBef>
                <a:buClrTx/>
                <a:buFontTx/>
                <a:buNone/>
              </a:pPr>
              <a:endParaRPr kumimoji="0" lang="ja-JP" altLang="en-US" sz="2400">
                <a:solidFill>
                  <a:schemeClr val="tx1"/>
                </a:solidFill>
                <a:latin typeface="Arial" panose="020B0604020202020204" pitchFamily="34" charset="0"/>
                <a:ea typeface="ＭＳ Ｐゴシック" panose="020B0600070205080204" pitchFamily="50" charset="-128"/>
              </a:endParaRPr>
            </a:p>
          </p:txBody>
        </p:sp>
      </p:grpSp>
      <p:sp>
        <p:nvSpPr>
          <p:cNvPr id="13" name="Rectangle 12">
            <a:extLst>
              <a:ext uri="{FF2B5EF4-FFF2-40B4-BE49-F238E27FC236}">
                <a16:creationId xmlns:a16="http://schemas.microsoft.com/office/drawing/2014/main" id="{BD4DE695-A151-406A-AF18-698041032935}"/>
              </a:ext>
            </a:extLst>
          </p:cNvPr>
          <p:cNvSpPr>
            <a:spLocks noChangeArrowheads="1"/>
          </p:cNvSpPr>
          <p:nvPr/>
        </p:nvSpPr>
        <p:spPr bwMode="auto">
          <a:xfrm>
            <a:off x="1370013" y="1247775"/>
            <a:ext cx="6324600" cy="1068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2075" tIns="46038" rIns="92075" bIns="46038"/>
          <a:lstStyle>
            <a:lvl1pPr marL="342900" indent="-342900">
              <a:spcBef>
                <a:spcPts val="1000"/>
              </a:spcBef>
              <a:buClr>
                <a:schemeClr val="accent1"/>
              </a:buClr>
              <a:buFont typeface="Wingdings 3" panose="05040102010807070707" pitchFamily="18" charset="2"/>
              <a:buChar char=""/>
              <a:defRPr kumimoji="1">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kumimoji="1" sz="1600">
                <a:solidFill>
                  <a:srgbClr val="404040"/>
                </a:solidFill>
                <a:latin typeface="Century Gothic" panose="020B0502020202020204" pitchFamily="34" charset="0"/>
              </a:defRPr>
            </a:lvl2pPr>
            <a:lvl3pPr marL="1085850" indent="-228600">
              <a:spcBef>
                <a:spcPts val="1000"/>
              </a:spcBef>
              <a:buClr>
                <a:schemeClr val="accent1"/>
              </a:buClr>
              <a:buFont typeface="Wingdings 3" panose="05040102010807070707" pitchFamily="18" charset="2"/>
              <a:buChar char=""/>
              <a:defRPr kumimoji="1" sz="1400">
                <a:solidFill>
                  <a:srgbClr val="404040"/>
                </a:solidFill>
                <a:latin typeface="Century Gothic" panose="020B0502020202020204" pitchFamily="34" charset="0"/>
              </a:defRPr>
            </a:lvl3pPr>
            <a:lvl4pPr marL="1428750" indent="-228600">
              <a:spcBef>
                <a:spcPts val="1000"/>
              </a:spcBef>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4pPr>
            <a:lvl5pPr marL="1771650" indent="-228600">
              <a:spcBef>
                <a:spcPts val="1000"/>
              </a:spcBef>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5pPr>
            <a:lvl6pPr marL="222885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6pPr>
            <a:lvl7pPr marL="268605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7pPr>
            <a:lvl8pPr marL="314325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8pPr>
            <a:lvl9pPr marL="3600450" indent="-228600" defTabSz="457200" fontAlgn="base">
              <a:spcBef>
                <a:spcPts val="1000"/>
              </a:spcBef>
              <a:spcAft>
                <a:spcPct val="0"/>
              </a:spcAft>
              <a:buClr>
                <a:schemeClr val="accent1"/>
              </a:buClr>
              <a:buFont typeface="Wingdings 3" panose="05040102010807070707" pitchFamily="18" charset="2"/>
              <a:buChar char=""/>
              <a:defRPr kumimoji="1" sz="1200">
                <a:solidFill>
                  <a:srgbClr val="404040"/>
                </a:solidFill>
                <a:latin typeface="Century Gothic" panose="020B0502020202020204" pitchFamily="34" charset="0"/>
              </a:defRPr>
            </a:lvl9pPr>
          </a:lstStyle>
          <a:p>
            <a:pPr eaLnBrk="1" hangingPunct="1">
              <a:spcBef>
                <a:spcPct val="20000"/>
              </a:spcBef>
              <a:buClr>
                <a:srgbClr val="0084C6"/>
              </a:buClr>
              <a:buSzPct val="75000"/>
              <a:buFont typeface="Marlett" pitchFamily="2" charset="2"/>
              <a:buChar char="i"/>
            </a:pPr>
            <a:r>
              <a:rPr kumimoji="0" lang="en-US" altLang="ja-JP" sz="3600" b="1" dirty="0">
                <a:solidFill>
                  <a:srgbClr val="000000"/>
                </a:solidFill>
                <a:latin typeface="Arial" panose="020B0604020202020204" pitchFamily="34" charset="0"/>
                <a:ea typeface="ＭＳ Ｐゴシック" panose="020B0600070205080204" pitchFamily="50" charset="-128"/>
              </a:rPr>
              <a:t>Any questions?</a:t>
            </a:r>
          </a:p>
        </p:txBody>
      </p:sp>
      <p:pic>
        <p:nvPicPr>
          <p:cNvPr id="18" name="オーディオ 17">
            <a:hlinkClick r:id="" action="ppaction://media"/>
            <a:extLst>
              <a:ext uri="{FF2B5EF4-FFF2-40B4-BE49-F238E27FC236}">
                <a16:creationId xmlns:a16="http://schemas.microsoft.com/office/drawing/2014/main" id="{3E537D96-2A4D-4A43-BA35-13C6ACCB6A8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3108694833"/>
      </p:ext>
    </p:extLst>
  </p:cSld>
  <p:clrMapOvr>
    <a:masterClrMapping/>
  </p:clrMapOvr>
  <mc:AlternateContent xmlns:mc="http://schemas.openxmlformats.org/markup-compatibility/2006" xmlns:p14="http://schemas.microsoft.com/office/powerpoint/2010/main">
    <mc:Choice Requires="p14">
      <p:transition spd="slow" p14:dur="2000" advTm="7510"/>
    </mc:Choice>
    <mc:Fallback xmlns="">
      <p:transition spd="slow" advTm="7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9"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0" fill="hold"/>
                                        <p:tgtEl>
                                          <p:spTgt spid="4"/>
                                        </p:tgtEl>
                                        <p:attrNameLst>
                                          <p:attrName>ppt_w</p:attrName>
                                        </p:attrNameLst>
                                      </p:cBhvr>
                                      <p:tavLst>
                                        <p:tav tm="0" fmla="#ppt_w*sin(2.5*pi*$)">
                                          <p:val>
                                            <p:fltVal val="0"/>
                                          </p:val>
                                        </p:tav>
                                        <p:tav tm="100000">
                                          <p:val>
                                            <p:fltVal val="1"/>
                                          </p:val>
                                        </p:tav>
                                      </p:tavLst>
                                    </p:anim>
                                    <p:anim calcmode="lin" valueType="num">
                                      <p:cBhvr>
                                        <p:cTn id="12"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65EA92-5948-417C-B34A-55A5F8110DCA}"/>
              </a:ext>
            </a:extLst>
          </p:cNvPr>
          <p:cNvSpPr>
            <a:spLocks noGrp="1"/>
          </p:cNvSpPr>
          <p:nvPr>
            <p:ph type="title"/>
          </p:nvPr>
        </p:nvSpPr>
        <p:spPr/>
        <p:txBody>
          <a:bodyPr/>
          <a:lstStyle/>
          <a:p>
            <a:pPr algn="ctr"/>
            <a:r>
              <a:rPr kumimoji="1" lang="en-US" altLang="ja-JP" dirty="0">
                <a:solidFill>
                  <a:schemeClr val="tx1"/>
                </a:solidFill>
              </a:rPr>
              <a:t>TOC</a:t>
            </a:r>
            <a:endParaRPr kumimoji="1" lang="ja-JP" altLang="en-US" dirty="0">
              <a:solidFill>
                <a:schemeClr val="tx1"/>
              </a:solidFill>
            </a:endParaRPr>
          </a:p>
        </p:txBody>
      </p:sp>
      <p:sp>
        <p:nvSpPr>
          <p:cNvPr id="3" name="コンテンツ プレースホルダー 2">
            <a:extLst>
              <a:ext uri="{FF2B5EF4-FFF2-40B4-BE49-F238E27FC236}">
                <a16:creationId xmlns:a16="http://schemas.microsoft.com/office/drawing/2014/main" id="{F359CAE5-8933-4C55-87FA-147C16C6F5C4}"/>
              </a:ext>
            </a:extLst>
          </p:cNvPr>
          <p:cNvSpPr>
            <a:spLocks noGrp="1"/>
          </p:cNvSpPr>
          <p:nvPr>
            <p:ph idx="1"/>
          </p:nvPr>
        </p:nvSpPr>
        <p:spPr>
          <a:xfrm>
            <a:off x="1195457" y="1219089"/>
            <a:ext cx="4622495" cy="4822273"/>
          </a:xfrm>
        </p:spPr>
        <p:txBody>
          <a:bodyPr>
            <a:noAutofit/>
          </a:bodyPr>
          <a:lstStyle/>
          <a:p>
            <a:pPr marL="514350" indent="-514350" fontAlgn="ctr">
              <a:buFont typeface="+mj-lt"/>
              <a:buAutoNum type="arabicPeriod"/>
            </a:pPr>
            <a:r>
              <a:rPr lang="ja-JP" altLang="en-US" sz="2400" dirty="0">
                <a:solidFill>
                  <a:schemeClr val="tx1"/>
                </a:solidFill>
              </a:rPr>
              <a:t>株式会社と</a:t>
            </a:r>
            <a:r>
              <a:rPr lang="en-US" altLang="ja-JP" sz="2400" dirty="0">
                <a:solidFill>
                  <a:schemeClr val="tx1"/>
                </a:solidFill>
              </a:rPr>
              <a:t>LLC</a:t>
            </a:r>
            <a:r>
              <a:rPr lang="ja-JP" altLang="en-US" sz="2400" dirty="0">
                <a:solidFill>
                  <a:schemeClr val="tx1"/>
                </a:solidFill>
              </a:rPr>
              <a:t>の比較</a:t>
            </a:r>
            <a:endParaRPr lang="en-US" altLang="ja-JP" sz="2400" dirty="0">
              <a:solidFill>
                <a:schemeClr val="tx1"/>
              </a:solidFill>
            </a:endParaRPr>
          </a:p>
          <a:p>
            <a:pPr marL="514350" indent="-514350" fontAlgn="ctr">
              <a:buFont typeface="+mj-lt"/>
              <a:buAutoNum type="arabicPeriod"/>
            </a:pPr>
            <a:r>
              <a:rPr lang="ja-JP" altLang="en-US" sz="2400" dirty="0">
                <a:solidFill>
                  <a:schemeClr val="tx1"/>
                </a:solidFill>
              </a:rPr>
              <a:t>設立プロセス概要</a:t>
            </a:r>
            <a:endParaRPr lang="en-US" altLang="ja-JP" sz="2400" dirty="0">
              <a:solidFill>
                <a:schemeClr val="tx1"/>
              </a:solidFill>
            </a:endParaRPr>
          </a:p>
          <a:p>
            <a:pPr marL="514350" indent="-514350" fontAlgn="ctr">
              <a:buFont typeface="+mj-lt"/>
              <a:buAutoNum type="arabicPeriod"/>
            </a:pPr>
            <a:r>
              <a:rPr lang="ja-JP" altLang="en-US" sz="2400" dirty="0">
                <a:solidFill>
                  <a:schemeClr val="tx1"/>
                </a:solidFill>
              </a:rPr>
              <a:t>法人化のタイミング</a:t>
            </a:r>
            <a:endParaRPr lang="en-US" altLang="ja-JP" sz="2400" dirty="0">
              <a:solidFill>
                <a:schemeClr val="tx1"/>
              </a:solidFill>
            </a:endParaRPr>
          </a:p>
          <a:p>
            <a:pPr marL="514350" indent="-514350" fontAlgn="ctr">
              <a:buFont typeface="+mj-lt"/>
              <a:buAutoNum type="arabicPeriod"/>
            </a:pPr>
            <a:r>
              <a:rPr lang="ja-JP" altLang="en-US" sz="2400" dirty="0">
                <a:solidFill>
                  <a:schemeClr val="tx1"/>
                </a:solidFill>
              </a:rPr>
              <a:t>法人化急ぐべきか？</a:t>
            </a:r>
            <a:endParaRPr lang="en-US" altLang="ja-JP" sz="2400" dirty="0">
              <a:solidFill>
                <a:schemeClr val="tx1"/>
              </a:solidFill>
            </a:endParaRPr>
          </a:p>
          <a:p>
            <a:pPr marL="514350" indent="-514350" fontAlgn="ctr">
              <a:buFont typeface="+mj-lt"/>
              <a:buAutoNum type="arabicPeriod"/>
            </a:pPr>
            <a:r>
              <a:rPr lang="ja-JP" altLang="en-US" sz="2400" dirty="0">
                <a:solidFill>
                  <a:schemeClr val="tx1"/>
                </a:solidFill>
              </a:rPr>
              <a:t>設立するときの資本金は？</a:t>
            </a:r>
            <a:endParaRPr lang="en-US" altLang="ja-JP" sz="2400" dirty="0">
              <a:solidFill>
                <a:schemeClr val="tx1"/>
              </a:solidFill>
            </a:endParaRPr>
          </a:p>
          <a:p>
            <a:pPr marL="514350" indent="-514350" fontAlgn="ctr">
              <a:buFont typeface="+mj-lt"/>
              <a:buAutoNum type="arabicPeriod"/>
            </a:pPr>
            <a:r>
              <a:rPr lang="ja-JP" altLang="en-US" sz="2400" dirty="0"/>
              <a:t>決算期の定め方</a:t>
            </a:r>
            <a:endParaRPr lang="en-US" altLang="ja-JP" sz="2400" dirty="0"/>
          </a:p>
          <a:p>
            <a:pPr marL="514350" indent="-514350" fontAlgn="ctr">
              <a:buFont typeface="+mj-lt"/>
              <a:buAutoNum type="arabicPeriod"/>
            </a:pPr>
            <a:r>
              <a:rPr lang="ja-JP" altLang="en-US" sz="2400" dirty="0"/>
              <a:t>設立手続き所要期間</a:t>
            </a:r>
            <a:endParaRPr lang="en-US" altLang="ja-JP" sz="2400" dirty="0"/>
          </a:p>
          <a:p>
            <a:pPr marL="514350" indent="-514350" fontAlgn="ctr">
              <a:buFont typeface="+mj-lt"/>
              <a:buAutoNum type="arabicPeriod"/>
            </a:pPr>
            <a:r>
              <a:rPr lang="ja-JP" altLang="en-US" sz="2400" dirty="0">
                <a:solidFill>
                  <a:schemeClr val="tx1"/>
                </a:solidFill>
              </a:rPr>
              <a:t>設立後の各種届け出</a:t>
            </a:r>
            <a:endParaRPr lang="en-US" altLang="ja-JP" sz="2400" dirty="0"/>
          </a:p>
          <a:p>
            <a:pPr marL="514350" indent="-514350" fontAlgn="ctr">
              <a:buFont typeface="+mj-lt"/>
              <a:buAutoNum type="arabicPeriod"/>
            </a:pPr>
            <a:r>
              <a:rPr lang="ja-JP" altLang="en-US" sz="2400" dirty="0"/>
              <a:t>設立作業ロードマップ</a:t>
            </a:r>
            <a:endParaRPr lang="en-US" altLang="ja-JP" sz="2400" dirty="0"/>
          </a:p>
          <a:p>
            <a:pPr marL="514350" indent="-514350" fontAlgn="ctr">
              <a:buFont typeface="+mj-lt"/>
              <a:buAutoNum type="arabicPeriod"/>
            </a:pPr>
            <a:r>
              <a:rPr lang="ja-JP" altLang="en-US" sz="2400" dirty="0"/>
              <a:t>参考資料</a:t>
            </a:r>
            <a:endParaRPr lang="en-US" altLang="ja-JP" sz="2400" dirty="0"/>
          </a:p>
        </p:txBody>
      </p:sp>
      <p:sp>
        <p:nvSpPr>
          <p:cNvPr id="4" name="日付プレースホルダー 3">
            <a:extLst>
              <a:ext uri="{FF2B5EF4-FFF2-40B4-BE49-F238E27FC236}">
                <a16:creationId xmlns:a16="http://schemas.microsoft.com/office/drawing/2014/main" id="{FE35E9B5-40AB-4927-86C5-7E64A4090F79}"/>
              </a:ext>
            </a:extLst>
          </p:cNvPr>
          <p:cNvSpPr>
            <a:spLocks noGrp="1"/>
          </p:cNvSpPr>
          <p:nvPr>
            <p:ph type="dt" sz="half" idx="10"/>
          </p:nvPr>
        </p:nvSpPr>
        <p:spPr>
          <a:xfrm>
            <a:off x="5405257" y="6041363"/>
            <a:ext cx="1375687" cy="257837"/>
          </a:xfrm>
        </p:spPr>
        <p:txBody>
          <a:bodyPr/>
          <a:lstStyle/>
          <a:p>
            <a:fld id="{E9011105-6895-4D5F-BB62-751ED75BED41}" type="datetime1">
              <a:rPr lang="en-US" altLang="ja-JP" sz="1800" smtClean="0">
                <a:solidFill>
                  <a:schemeClr val="tx1">
                    <a:tint val="75000"/>
                  </a:schemeClr>
                </a:solidFill>
              </a:rPr>
              <a:t>4/15/2021</a:t>
            </a:fld>
            <a:endParaRPr lang="en-US" sz="1800" dirty="0">
              <a:solidFill>
                <a:schemeClr val="tx1">
                  <a:tint val="75000"/>
                </a:schemeClr>
              </a:solidFill>
            </a:endParaRPr>
          </a:p>
        </p:txBody>
      </p:sp>
      <p:sp>
        <p:nvSpPr>
          <p:cNvPr id="5" name="フッター プレースホルダー 4">
            <a:extLst>
              <a:ext uri="{FF2B5EF4-FFF2-40B4-BE49-F238E27FC236}">
                <a16:creationId xmlns:a16="http://schemas.microsoft.com/office/drawing/2014/main" id="{1C8A719F-6990-4272-9629-5D4BE8F7A735}"/>
              </a:ext>
            </a:extLst>
          </p:cNvPr>
          <p:cNvSpPr>
            <a:spLocks noGrp="1"/>
          </p:cNvSpPr>
          <p:nvPr>
            <p:ph type="ftr" sz="quarter" idx="11"/>
          </p:nvPr>
        </p:nvSpPr>
        <p:spPr/>
        <p:txBody>
          <a:bodyPr/>
          <a:lstStyle/>
          <a:p>
            <a:r>
              <a:rPr lang="en-US" sz="1800" dirty="0">
                <a:solidFill>
                  <a:schemeClr val="tx1">
                    <a:tint val="75000"/>
                  </a:schemeClr>
                </a:solidFill>
              </a:rPr>
              <a:t>Park RMC Office</a:t>
            </a:r>
          </a:p>
        </p:txBody>
      </p:sp>
      <p:sp>
        <p:nvSpPr>
          <p:cNvPr id="6" name="スライド番号プレースホルダー 5">
            <a:extLst>
              <a:ext uri="{FF2B5EF4-FFF2-40B4-BE49-F238E27FC236}">
                <a16:creationId xmlns:a16="http://schemas.microsoft.com/office/drawing/2014/main" id="{8EC98C41-13FE-4AB2-A49C-631CC11038C4}"/>
              </a:ext>
            </a:extLst>
          </p:cNvPr>
          <p:cNvSpPr>
            <a:spLocks noGrp="1"/>
          </p:cNvSpPr>
          <p:nvPr>
            <p:ph type="sldNum" sz="quarter" idx="12"/>
          </p:nvPr>
        </p:nvSpPr>
        <p:spPr>
          <a:xfrm>
            <a:off x="6444676" y="6041364"/>
            <a:ext cx="757508" cy="282684"/>
          </a:xfrm>
        </p:spPr>
        <p:txBody>
          <a:bodyPr/>
          <a:lstStyle/>
          <a:p>
            <a:fld id="{3A85C601-10CD-4D7F-B0B1-A03E5E48E222}" type="slidenum">
              <a:rPr lang="en-US" sz="1800" smtClean="0"/>
              <a:t>2</a:t>
            </a:fld>
            <a:endParaRPr lang="en-US" sz="1800" dirty="0"/>
          </a:p>
        </p:txBody>
      </p:sp>
      <p:pic>
        <p:nvPicPr>
          <p:cNvPr id="7" name="オーディオ 6">
            <a:hlinkClick r:id="" action="ppaction://media"/>
            <a:extLst>
              <a:ext uri="{FF2B5EF4-FFF2-40B4-BE49-F238E27FC236}">
                <a16:creationId xmlns:a16="http://schemas.microsoft.com/office/drawing/2014/main" id="{AA75A06C-9AC7-45BB-AC21-DCA2F00652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12210299"/>
      </p:ext>
    </p:extLst>
  </p:cSld>
  <p:clrMapOvr>
    <a:masterClrMapping/>
  </p:clrMapOvr>
  <mc:AlternateContent xmlns:mc="http://schemas.openxmlformats.org/markup-compatibility/2006" xmlns:p14="http://schemas.microsoft.com/office/powerpoint/2010/main">
    <mc:Choice Requires="p14">
      <p:transition spd="slow" p14:dur="2000" advTm="10714"/>
    </mc:Choice>
    <mc:Fallback xmlns="">
      <p:transition spd="slow" advTm="10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9996E3-8B92-424F-8844-48A887CC1B9F}"/>
              </a:ext>
            </a:extLst>
          </p:cNvPr>
          <p:cNvSpPr>
            <a:spLocks noGrp="1"/>
          </p:cNvSpPr>
          <p:nvPr>
            <p:ph type="title"/>
          </p:nvPr>
        </p:nvSpPr>
        <p:spPr/>
        <p:txBody>
          <a:bodyPr/>
          <a:lstStyle/>
          <a:p>
            <a:r>
              <a:rPr lang="ja-JP" altLang="en-US" sz="3600" dirty="0">
                <a:solidFill>
                  <a:schemeClr val="tx1"/>
                </a:solidFill>
              </a:rPr>
              <a:t>株式会社と</a:t>
            </a:r>
            <a:r>
              <a:rPr lang="en-US" altLang="ja-JP" sz="3600" dirty="0">
                <a:solidFill>
                  <a:schemeClr val="tx1"/>
                </a:solidFill>
              </a:rPr>
              <a:t>LLC</a:t>
            </a:r>
            <a:r>
              <a:rPr lang="ja-JP" altLang="en-US" sz="3600" dirty="0">
                <a:solidFill>
                  <a:schemeClr val="tx1"/>
                </a:solidFill>
              </a:rPr>
              <a:t>の比較</a:t>
            </a:r>
            <a:endParaRPr kumimoji="1" lang="ja-JP" altLang="en-US" dirty="0">
              <a:solidFill>
                <a:schemeClr val="tx1"/>
              </a:solidFill>
            </a:endParaRPr>
          </a:p>
        </p:txBody>
      </p:sp>
      <p:sp>
        <p:nvSpPr>
          <p:cNvPr id="4" name="日付プレースホルダー 3">
            <a:extLst>
              <a:ext uri="{FF2B5EF4-FFF2-40B4-BE49-F238E27FC236}">
                <a16:creationId xmlns:a16="http://schemas.microsoft.com/office/drawing/2014/main" id="{7A9E864D-72DE-4975-83CB-2403743BE11D}"/>
              </a:ext>
            </a:extLst>
          </p:cNvPr>
          <p:cNvSpPr>
            <a:spLocks noGrp="1"/>
          </p:cNvSpPr>
          <p:nvPr>
            <p:ph type="dt" sz="half" idx="10"/>
          </p:nvPr>
        </p:nvSpPr>
        <p:spPr>
          <a:xfrm>
            <a:off x="5405257" y="6041363"/>
            <a:ext cx="1303767" cy="365125"/>
          </a:xfrm>
        </p:spPr>
        <p:txBody>
          <a:bodyPr/>
          <a:lstStyle/>
          <a:p>
            <a:fld id="{2F91DE05-F0D0-4ABA-9160-03F7DF022FF7}" type="datetime1">
              <a:rPr lang="en-US" altLang="ja-JP" sz="1200" smtClean="0"/>
              <a:t>4/15/2021</a:t>
            </a:fld>
            <a:endParaRPr lang="en-US" dirty="0"/>
          </a:p>
        </p:txBody>
      </p:sp>
      <p:sp>
        <p:nvSpPr>
          <p:cNvPr id="5" name="フッター プレースホルダー 4">
            <a:extLst>
              <a:ext uri="{FF2B5EF4-FFF2-40B4-BE49-F238E27FC236}">
                <a16:creationId xmlns:a16="http://schemas.microsoft.com/office/drawing/2014/main" id="{1746CFB6-6EAE-4CEF-AFA0-8506E165718A}"/>
              </a:ext>
            </a:extLst>
          </p:cNvPr>
          <p:cNvSpPr>
            <a:spLocks noGrp="1"/>
          </p:cNvSpPr>
          <p:nvPr>
            <p:ph type="ftr" sz="quarter" idx="11"/>
          </p:nvPr>
        </p:nvSpPr>
        <p:spPr/>
        <p:txBody>
          <a:bodyPr/>
          <a:lstStyle/>
          <a:p>
            <a:r>
              <a:rPr lang="en-US"/>
              <a:t>Park RMC Office</a:t>
            </a:r>
          </a:p>
        </p:txBody>
      </p:sp>
      <p:sp>
        <p:nvSpPr>
          <p:cNvPr id="6" name="スライド番号プレースホルダー 5">
            <a:extLst>
              <a:ext uri="{FF2B5EF4-FFF2-40B4-BE49-F238E27FC236}">
                <a16:creationId xmlns:a16="http://schemas.microsoft.com/office/drawing/2014/main" id="{A5492493-92C4-44D7-8251-E2BD62B474C3}"/>
              </a:ext>
            </a:extLst>
          </p:cNvPr>
          <p:cNvSpPr>
            <a:spLocks noGrp="1"/>
          </p:cNvSpPr>
          <p:nvPr>
            <p:ph type="sldNum" sz="quarter" idx="12"/>
          </p:nvPr>
        </p:nvSpPr>
        <p:spPr/>
        <p:txBody>
          <a:bodyPr/>
          <a:lstStyle/>
          <a:p>
            <a:fld id="{3A85C601-10CD-4D7F-B0B1-A03E5E48E222}" type="slidenum">
              <a:rPr lang="en-US" sz="1200" smtClean="0"/>
              <a:t>3</a:t>
            </a:fld>
            <a:endParaRPr lang="en-US" sz="1200" dirty="0"/>
          </a:p>
        </p:txBody>
      </p:sp>
      <p:graphicFrame>
        <p:nvGraphicFramePr>
          <p:cNvPr id="7" name="コンテンツ プレースホルダー 6">
            <a:extLst>
              <a:ext uri="{FF2B5EF4-FFF2-40B4-BE49-F238E27FC236}">
                <a16:creationId xmlns:a16="http://schemas.microsoft.com/office/drawing/2014/main" id="{99FCFBCF-F09E-43AF-84C9-6A6AA972BD4C}"/>
              </a:ext>
            </a:extLst>
          </p:cNvPr>
          <p:cNvGraphicFramePr>
            <a:graphicFrameLocks noGrp="1"/>
          </p:cNvGraphicFramePr>
          <p:nvPr>
            <p:ph idx="1"/>
            <p:extLst>
              <p:ext uri="{D42A27DB-BD31-4B8C-83A1-F6EECF244321}">
                <p14:modId xmlns:p14="http://schemas.microsoft.com/office/powerpoint/2010/main" val="757003019"/>
              </p:ext>
            </p:extLst>
          </p:nvPr>
        </p:nvGraphicFramePr>
        <p:xfrm>
          <a:off x="609599" y="1369587"/>
          <a:ext cx="6808343" cy="4671776"/>
        </p:xfrm>
        <a:graphic>
          <a:graphicData uri="http://schemas.openxmlformats.org/drawingml/2006/table">
            <a:tbl>
              <a:tblPr/>
              <a:tblGrid>
                <a:gridCol w="1163466">
                  <a:extLst>
                    <a:ext uri="{9D8B030D-6E8A-4147-A177-3AD203B41FA5}">
                      <a16:colId xmlns:a16="http://schemas.microsoft.com/office/drawing/2014/main" val="2990043875"/>
                    </a:ext>
                  </a:extLst>
                </a:gridCol>
                <a:gridCol w="3158531">
                  <a:extLst>
                    <a:ext uri="{9D8B030D-6E8A-4147-A177-3AD203B41FA5}">
                      <a16:colId xmlns:a16="http://schemas.microsoft.com/office/drawing/2014/main" val="4161105980"/>
                    </a:ext>
                  </a:extLst>
                </a:gridCol>
                <a:gridCol w="1212350">
                  <a:extLst>
                    <a:ext uri="{9D8B030D-6E8A-4147-A177-3AD203B41FA5}">
                      <a16:colId xmlns:a16="http://schemas.microsoft.com/office/drawing/2014/main" val="2526463910"/>
                    </a:ext>
                  </a:extLst>
                </a:gridCol>
                <a:gridCol w="1273996">
                  <a:extLst>
                    <a:ext uri="{9D8B030D-6E8A-4147-A177-3AD203B41FA5}">
                      <a16:colId xmlns:a16="http://schemas.microsoft.com/office/drawing/2014/main" val="1866509195"/>
                    </a:ext>
                  </a:extLst>
                </a:gridCol>
              </a:tblGrid>
              <a:tr h="362992">
                <a:tc>
                  <a:txBody>
                    <a:bodyPr/>
                    <a:lstStyle/>
                    <a:p>
                      <a:pPr marL="0" marR="0" fontAlgn="t">
                        <a:spcBef>
                          <a:spcPts val="0"/>
                        </a:spcBef>
                        <a:spcAft>
                          <a:spcPts val="0"/>
                        </a:spcAft>
                      </a:pPr>
                      <a:r>
                        <a:rPr lang="ja-JP" sz="1600" b="1" dirty="0">
                          <a:effectLst/>
                          <a:ea typeface="游ゴシック" panose="020B0400000000000000" pitchFamily="50" charset="-128"/>
                        </a:rPr>
                        <a:t>分類</a:t>
                      </a:r>
                      <a:endParaRPr lang="ja-JP" sz="1600" dirty="0">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effectLst/>
                          <a:ea typeface="游ゴシック" panose="020B0400000000000000" pitchFamily="50" charset="-128"/>
                        </a:rPr>
                        <a:t>論点</a:t>
                      </a:r>
                      <a:endParaRPr lang="ja-JP" sz="1600" dirty="0">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a:effectLst/>
                          <a:ea typeface="游ゴシック" panose="020B0400000000000000" pitchFamily="50" charset="-128"/>
                        </a:rPr>
                        <a:t>株式会社</a:t>
                      </a:r>
                      <a:endParaRPr lang="ja-JP" sz="1600">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en-US" sz="1600" b="1">
                          <a:effectLst/>
                          <a:ea typeface="游ゴシック" panose="020B0400000000000000" pitchFamily="50" charset="-128"/>
                        </a:rPr>
                        <a:t>LLC</a:t>
                      </a:r>
                      <a:endParaRPr lang="en-US" sz="1600">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715298219"/>
                  </a:ext>
                </a:extLst>
              </a:tr>
              <a:tr h="362992">
                <a:tc>
                  <a:txBody>
                    <a:bodyPr/>
                    <a:lstStyle/>
                    <a:p>
                      <a:pPr marL="0" marR="0" fontAlgn="t">
                        <a:spcBef>
                          <a:spcPts val="0"/>
                        </a:spcBef>
                        <a:spcAft>
                          <a:spcPts val="0"/>
                        </a:spcAft>
                      </a:pPr>
                      <a:r>
                        <a:rPr lang="ja-JP" sz="1600" b="1" dirty="0">
                          <a:effectLst/>
                          <a:ea typeface="游ゴシック" panose="020B0400000000000000" pitchFamily="50" charset="-128"/>
                        </a:rPr>
                        <a:t>組織設計</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600" b="1" dirty="0">
                          <a:effectLst/>
                          <a:ea typeface="游ゴシック" panose="020B0400000000000000" pitchFamily="50" charset="-128"/>
                        </a:rPr>
                        <a:t>取締役会</a:t>
                      </a:r>
                      <a:r>
                        <a:rPr kumimoji="1" lang="ja-JP" altLang="en-US" sz="1600" b="1" kern="1200" dirty="0">
                          <a:solidFill>
                            <a:schemeClr val="tx1"/>
                          </a:solidFill>
                          <a:effectLst/>
                          <a:latin typeface="+mn-lt"/>
                          <a:ea typeface="游ゴシック" panose="020B0400000000000000" pitchFamily="50" charset="-128"/>
                          <a:cs typeface="+mn-cs"/>
                        </a:rPr>
                        <a:t>、監</a:t>
                      </a:r>
                      <a:r>
                        <a:rPr lang="ja-JP" sz="1600" b="1" dirty="0">
                          <a:effectLst/>
                          <a:ea typeface="游ゴシック" panose="020B0400000000000000" pitchFamily="50" charset="-128"/>
                        </a:rPr>
                        <a:t>査役、会計監査人</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a:effectLst/>
                          <a:ea typeface="游ゴシック" panose="020B0400000000000000" pitchFamily="50" charset="-128"/>
                        </a:rPr>
                        <a:t>必要</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solidFill>
                            <a:srgbClr val="0000FF"/>
                          </a:solidFill>
                          <a:effectLst/>
                          <a:ea typeface="游ゴシック" panose="020B0400000000000000" pitchFamily="50" charset="-128"/>
                        </a:rPr>
                        <a:t>不要</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997471627"/>
                  </a:ext>
                </a:extLst>
              </a:tr>
              <a:tr h="362992">
                <a:tc>
                  <a:txBody>
                    <a:bodyPr/>
                    <a:lstStyle/>
                    <a:p>
                      <a:pPr marL="0" marR="0" fontAlgn="t">
                        <a:spcBef>
                          <a:spcPts val="0"/>
                        </a:spcBef>
                        <a:spcAft>
                          <a:spcPts val="0"/>
                        </a:spcAft>
                      </a:pPr>
                      <a:r>
                        <a:rPr lang="ja-JP" sz="1600" b="1">
                          <a:effectLst/>
                          <a:ea typeface="游ゴシック" panose="020B0400000000000000" pitchFamily="50" charset="-128"/>
                        </a:rPr>
                        <a:t>必須機関</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600" b="1">
                          <a:effectLst/>
                          <a:ea typeface="Yu Gothic" panose="020B0400000000000000" pitchFamily="50" charset="-128"/>
                        </a:rPr>
                        <a:t>代取・平取・株主総会</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a:effectLst/>
                          <a:ea typeface="游ゴシック" panose="020B0400000000000000" pitchFamily="50" charset="-128"/>
                        </a:rPr>
                        <a:t>必要</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a:effectLst/>
                          <a:ea typeface="游ゴシック" panose="020B0400000000000000" pitchFamily="50" charset="-128"/>
                        </a:rPr>
                        <a:t>ー</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689123590"/>
                  </a:ext>
                </a:extLst>
              </a:tr>
              <a:tr h="362992">
                <a:tc>
                  <a:txBody>
                    <a:bodyPr/>
                    <a:lstStyle/>
                    <a:p>
                      <a:pPr marL="0" marR="0" fontAlgn="t">
                        <a:spcBef>
                          <a:spcPts val="0"/>
                        </a:spcBef>
                        <a:spcAft>
                          <a:spcPts val="0"/>
                        </a:spcAft>
                      </a:pPr>
                      <a:r>
                        <a:rPr lang="ja-JP" sz="1600" b="1">
                          <a:effectLst/>
                          <a:ea typeface="游ゴシック" panose="020B0400000000000000" pitchFamily="50" charset="-128"/>
                        </a:rPr>
                        <a:t>必須機関</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600" b="1">
                          <a:effectLst/>
                          <a:ea typeface="游ゴシック" panose="020B0400000000000000" pitchFamily="50" charset="-128"/>
                        </a:rPr>
                        <a:t>代表社員・業務執行社員</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a:effectLst/>
                          <a:ea typeface="游ゴシック" panose="020B0400000000000000" pitchFamily="50" charset="-128"/>
                        </a:rPr>
                        <a:t>ー</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effectLst/>
                          <a:ea typeface="游ゴシック" panose="020B0400000000000000" pitchFamily="50" charset="-128"/>
                        </a:rPr>
                        <a:t>必要</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909042894"/>
                  </a:ext>
                </a:extLst>
              </a:tr>
              <a:tr h="362992">
                <a:tc>
                  <a:txBody>
                    <a:bodyPr/>
                    <a:lstStyle/>
                    <a:p>
                      <a:pPr marL="0" marR="0" fontAlgn="t">
                        <a:spcBef>
                          <a:spcPts val="0"/>
                        </a:spcBef>
                        <a:spcAft>
                          <a:spcPts val="0"/>
                        </a:spcAft>
                      </a:pPr>
                      <a:r>
                        <a:rPr lang="ja-JP" sz="1600" b="1">
                          <a:effectLst/>
                          <a:ea typeface="游ゴシック" panose="020B0400000000000000" pitchFamily="50" charset="-128"/>
                        </a:rPr>
                        <a:t>設立費用</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600" b="1" dirty="0">
                          <a:effectLst/>
                          <a:ea typeface="游ゴシック" panose="020B0400000000000000" pitchFamily="50" charset="-128"/>
                        </a:rPr>
                        <a:t>資本金を除く</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r" fontAlgn="t">
                        <a:spcBef>
                          <a:spcPts val="0"/>
                        </a:spcBef>
                        <a:spcAft>
                          <a:spcPts val="0"/>
                        </a:spcAft>
                      </a:pPr>
                      <a:r>
                        <a:rPr lang="en-US" sz="1400" b="1" dirty="0">
                          <a:effectLst/>
                          <a:ea typeface="游ゴシック" panose="020B0400000000000000" pitchFamily="50" charset="-128"/>
                        </a:rPr>
                        <a:t>339,000</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r" fontAlgn="t">
                        <a:spcBef>
                          <a:spcPts val="0"/>
                        </a:spcBef>
                        <a:spcAft>
                          <a:spcPts val="0"/>
                        </a:spcAft>
                      </a:pPr>
                      <a:r>
                        <a:rPr lang="en-US" sz="1400" b="1">
                          <a:effectLst/>
                          <a:ea typeface="游ゴシック" panose="020B0400000000000000" pitchFamily="50" charset="-128"/>
                        </a:rPr>
                        <a:t>249,000</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960560598"/>
                  </a:ext>
                </a:extLst>
              </a:tr>
              <a:tr h="589007">
                <a:tc>
                  <a:txBody>
                    <a:bodyPr/>
                    <a:lstStyle/>
                    <a:p>
                      <a:pPr marL="0" marR="0" fontAlgn="t">
                        <a:spcBef>
                          <a:spcPts val="0"/>
                        </a:spcBef>
                        <a:spcAft>
                          <a:spcPts val="0"/>
                        </a:spcAft>
                      </a:pPr>
                      <a:r>
                        <a:rPr lang="ja-JP" sz="1600" b="1">
                          <a:effectLst/>
                          <a:ea typeface="游ゴシック" panose="020B0400000000000000" pitchFamily="50" charset="-128"/>
                        </a:rPr>
                        <a:t>維持費用</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600" b="1" dirty="0">
                          <a:effectLst/>
                          <a:ea typeface="游ゴシック" panose="020B0400000000000000" pitchFamily="50" charset="-128"/>
                        </a:rPr>
                        <a:t>決算公告、代取・平取・</a:t>
                      </a:r>
                    </a:p>
                    <a:p>
                      <a:pPr marL="0" marR="0" fontAlgn="t">
                        <a:spcBef>
                          <a:spcPts val="0"/>
                        </a:spcBef>
                        <a:spcAft>
                          <a:spcPts val="0"/>
                        </a:spcAft>
                      </a:pPr>
                      <a:r>
                        <a:rPr lang="ja-JP" sz="1600" b="1" dirty="0">
                          <a:effectLst/>
                          <a:ea typeface="游ゴシック" panose="020B0400000000000000" pitchFamily="50" charset="-128"/>
                        </a:rPr>
                        <a:t>監査役、会計監査人設置費用</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r" fontAlgn="t">
                        <a:spcBef>
                          <a:spcPts val="0"/>
                        </a:spcBef>
                        <a:spcAft>
                          <a:spcPts val="0"/>
                        </a:spcAft>
                      </a:pPr>
                      <a:r>
                        <a:rPr lang="en-US" sz="1400" b="1" dirty="0">
                          <a:solidFill>
                            <a:srgbClr val="FF0000"/>
                          </a:solidFill>
                          <a:effectLst/>
                          <a:ea typeface="游ゴシック" panose="020B0400000000000000" pitchFamily="50" charset="-128"/>
                        </a:rPr>
                        <a:t>21,040,000</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r" fontAlgn="t">
                        <a:spcBef>
                          <a:spcPts val="0"/>
                        </a:spcBef>
                        <a:spcAft>
                          <a:spcPts val="0"/>
                        </a:spcAft>
                      </a:pPr>
                      <a:r>
                        <a:rPr lang="en-US" sz="1400" b="1" dirty="0">
                          <a:effectLst/>
                          <a:ea typeface="游ゴシック" panose="020B0400000000000000" pitchFamily="50" charset="-128"/>
                        </a:rPr>
                        <a:t>1,120,000</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653793647"/>
                  </a:ext>
                </a:extLst>
              </a:tr>
              <a:tr h="589007">
                <a:tc>
                  <a:txBody>
                    <a:bodyPr/>
                    <a:lstStyle/>
                    <a:p>
                      <a:pPr marL="0" marR="0" fontAlgn="t">
                        <a:spcBef>
                          <a:spcPts val="0"/>
                        </a:spcBef>
                        <a:spcAft>
                          <a:spcPts val="0"/>
                        </a:spcAft>
                      </a:pPr>
                      <a:r>
                        <a:rPr lang="ja-JP" sz="1600" b="1">
                          <a:effectLst/>
                          <a:ea typeface="游ゴシック" panose="020B0400000000000000" pitchFamily="50" charset="-128"/>
                        </a:rPr>
                        <a:t>資本調達</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600" b="1">
                          <a:effectLst/>
                          <a:ea typeface="游ゴシック" panose="020B0400000000000000" pitchFamily="50" charset="-128"/>
                        </a:rPr>
                        <a:t>銀行借り入れ以外の資金調達</a:t>
                      </a:r>
                    </a:p>
                    <a:p>
                      <a:pPr marL="0" marR="0" fontAlgn="t">
                        <a:spcBef>
                          <a:spcPts val="0"/>
                        </a:spcBef>
                        <a:spcAft>
                          <a:spcPts val="0"/>
                        </a:spcAft>
                      </a:pPr>
                      <a:r>
                        <a:rPr lang="ja-JP" sz="1600" b="1">
                          <a:effectLst/>
                          <a:ea typeface="游ゴシック" panose="020B0400000000000000" pitchFamily="50" charset="-128"/>
                        </a:rPr>
                        <a:t>募集設立、新株発行</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solidFill>
                            <a:srgbClr val="3333CC"/>
                          </a:solidFill>
                          <a:effectLst/>
                          <a:ea typeface="游ゴシック" panose="020B0400000000000000" pitchFamily="50" charset="-128"/>
                        </a:rPr>
                        <a:t>可能</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altLang="en-US" sz="1600" b="1" dirty="0">
                          <a:solidFill>
                            <a:srgbClr val="FA0000"/>
                          </a:solidFill>
                          <a:effectLst/>
                          <a:ea typeface="游ゴシック" panose="020B0400000000000000" pitchFamily="50" charset="-128"/>
                        </a:rPr>
                        <a:t>不可能</a:t>
                      </a:r>
                      <a:endParaRPr lang="ja-JP" sz="1600" b="1" dirty="0">
                        <a:solidFill>
                          <a:srgbClr val="FA0000"/>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428276917"/>
                  </a:ext>
                </a:extLst>
              </a:tr>
              <a:tr h="362992">
                <a:tc>
                  <a:txBody>
                    <a:bodyPr/>
                    <a:lstStyle/>
                    <a:p>
                      <a:pPr marL="0" marR="0" fontAlgn="t">
                        <a:spcBef>
                          <a:spcPts val="0"/>
                        </a:spcBef>
                        <a:spcAft>
                          <a:spcPts val="0"/>
                        </a:spcAft>
                      </a:pPr>
                      <a:r>
                        <a:rPr lang="ja-JP" sz="1600" b="1">
                          <a:effectLst/>
                          <a:ea typeface="游ゴシック" panose="020B0400000000000000" pitchFamily="50" charset="-128"/>
                        </a:rPr>
                        <a:t>組織概念</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600" b="1" dirty="0">
                          <a:effectLst/>
                          <a:ea typeface="游ゴシック" panose="020B0400000000000000" pitchFamily="50" charset="-128"/>
                        </a:rPr>
                        <a:t>組織支配権</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effectLst/>
                          <a:ea typeface="游ゴシック" panose="020B0400000000000000" pitchFamily="50" charset="-128"/>
                        </a:rPr>
                        <a:t>大株主</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solidFill>
                            <a:srgbClr val="0000FF"/>
                          </a:solidFill>
                          <a:effectLst/>
                          <a:ea typeface="游ゴシック" panose="020B0400000000000000" pitchFamily="50" charset="-128"/>
                        </a:rPr>
                        <a:t>全員平等</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023678372"/>
                  </a:ext>
                </a:extLst>
              </a:tr>
              <a:tr h="362992">
                <a:tc>
                  <a:txBody>
                    <a:bodyPr/>
                    <a:lstStyle/>
                    <a:p>
                      <a:pPr marL="0" marR="0" fontAlgn="t">
                        <a:spcBef>
                          <a:spcPts val="0"/>
                        </a:spcBef>
                        <a:spcAft>
                          <a:spcPts val="0"/>
                        </a:spcAft>
                      </a:pPr>
                      <a:r>
                        <a:rPr lang="ja-JP" sz="1600" b="1" dirty="0">
                          <a:effectLst/>
                          <a:ea typeface="游ゴシック" panose="020B0400000000000000" pitchFamily="50" charset="-128"/>
                        </a:rPr>
                        <a:t>会社法</a:t>
                      </a:r>
                      <a:r>
                        <a:rPr lang="ja-JP" altLang="en-US" sz="1600" b="1" dirty="0">
                          <a:effectLst/>
                          <a:ea typeface="游ゴシック" panose="020B0400000000000000" pitchFamily="50" charset="-128"/>
                        </a:rPr>
                        <a:t>規定</a:t>
                      </a:r>
                      <a:endParaRPr lang="ja-JP" sz="1600" b="1" dirty="0">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600" b="1">
                          <a:effectLst/>
                          <a:ea typeface="游ゴシック" panose="020B0400000000000000" pitchFamily="50" charset="-128"/>
                        </a:rPr>
                        <a:t>決算公告義務、株主総会の開催</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effectLst/>
                          <a:ea typeface="游ゴシック" panose="020B0400000000000000" pitchFamily="50" charset="-128"/>
                        </a:rPr>
                        <a:t>有り</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solidFill>
                            <a:srgbClr val="0000FF"/>
                          </a:solidFill>
                          <a:effectLst/>
                          <a:ea typeface="游ゴシック" panose="020B0400000000000000" pitchFamily="50" charset="-128"/>
                        </a:rPr>
                        <a:t>無し</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872956761"/>
                  </a:ext>
                </a:extLst>
              </a:tr>
              <a:tr h="362992">
                <a:tc>
                  <a:txBody>
                    <a:bodyPr/>
                    <a:lstStyle/>
                    <a:p>
                      <a:pPr marL="0" marR="0" fontAlgn="t">
                        <a:spcBef>
                          <a:spcPts val="0"/>
                        </a:spcBef>
                        <a:spcAft>
                          <a:spcPts val="0"/>
                        </a:spcAft>
                      </a:pPr>
                      <a:r>
                        <a:rPr lang="ja-JP" sz="1600" b="1">
                          <a:solidFill>
                            <a:srgbClr val="00B050"/>
                          </a:solidFill>
                          <a:effectLst/>
                          <a:ea typeface="游ゴシック" panose="020B0400000000000000" pitchFamily="50" charset="-128"/>
                        </a:rPr>
                        <a:t>考慮事項</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600" b="1" dirty="0">
                          <a:solidFill>
                            <a:srgbClr val="00B050"/>
                          </a:solidFill>
                          <a:effectLst/>
                          <a:ea typeface="游ゴシック" panose="020B0400000000000000" pitchFamily="50" charset="-128"/>
                        </a:rPr>
                        <a:t>初年度売上入金見込み額と払込み資本額</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solidFill>
                            <a:schemeClr val="tx1"/>
                          </a:solidFill>
                          <a:effectLst/>
                          <a:ea typeface="游ゴシック" panose="020B0400000000000000" pitchFamily="50" charset="-128"/>
                        </a:rPr>
                        <a:t>ー</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solidFill>
                            <a:schemeClr val="tx1"/>
                          </a:solidFill>
                          <a:effectLst/>
                          <a:ea typeface="游ゴシック" panose="020B0400000000000000" pitchFamily="50" charset="-128"/>
                        </a:rPr>
                        <a:t>ー</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997600993"/>
                  </a:ext>
                </a:extLst>
              </a:tr>
              <a:tr h="362992">
                <a:tc>
                  <a:txBody>
                    <a:bodyPr/>
                    <a:lstStyle/>
                    <a:p>
                      <a:pPr marL="0" marR="0" fontAlgn="t">
                        <a:spcBef>
                          <a:spcPts val="0"/>
                        </a:spcBef>
                        <a:spcAft>
                          <a:spcPts val="0"/>
                        </a:spcAft>
                      </a:pPr>
                      <a:r>
                        <a:rPr lang="en-US" sz="1400" b="1" dirty="0">
                          <a:solidFill>
                            <a:schemeClr val="tx1"/>
                          </a:solidFill>
                          <a:effectLst/>
                          <a:ea typeface="游ゴシック" panose="020B0400000000000000" pitchFamily="50" charset="-128"/>
                        </a:rPr>
                        <a:t>LLC</a:t>
                      </a:r>
                      <a:r>
                        <a:rPr lang="ja-JP" sz="1400" b="1" dirty="0">
                          <a:solidFill>
                            <a:schemeClr val="tx1"/>
                          </a:solidFill>
                          <a:effectLst/>
                          <a:ea typeface="游ゴシック" panose="020B0400000000000000" pitchFamily="50" charset="-128"/>
                        </a:rPr>
                        <a:t>事例</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200" b="1" dirty="0">
                          <a:solidFill>
                            <a:schemeClr val="tx1"/>
                          </a:solidFill>
                          <a:effectLst/>
                          <a:ea typeface="游ゴシック" panose="020B0400000000000000" pitchFamily="50" charset="-128"/>
                        </a:rPr>
                        <a:t>西友、アップル、</a:t>
                      </a:r>
                      <a:r>
                        <a:rPr lang="en-US" sz="1200" b="1" dirty="0">
                          <a:solidFill>
                            <a:schemeClr val="tx1"/>
                          </a:solidFill>
                          <a:effectLst/>
                          <a:ea typeface="游ゴシック" panose="020B0400000000000000" pitchFamily="50" charset="-128"/>
                        </a:rPr>
                        <a:t>P&amp;G</a:t>
                      </a:r>
                      <a:r>
                        <a:rPr lang="ja-JP" sz="1200" b="1" dirty="0">
                          <a:solidFill>
                            <a:schemeClr val="tx1"/>
                          </a:solidFill>
                          <a:effectLst/>
                          <a:ea typeface="游ゴシック" panose="020B0400000000000000" pitchFamily="50" charset="-128"/>
                        </a:rPr>
                        <a:t>、デロイト</a:t>
                      </a:r>
                      <a:r>
                        <a:rPr lang="ja-JP" altLang="en-US" sz="1200" b="1" dirty="0">
                          <a:solidFill>
                            <a:schemeClr val="tx1"/>
                          </a:solidFill>
                          <a:effectLst/>
                          <a:ea typeface="游ゴシック" panose="020B0400000000000000" pitchFamily="50" charset="-128"/>
                        </a:rPr>
                        <a:t>、レノボ</a:t>
                      </a:r>
                      <a:endParaRPr lang="ja-JP" sz="1200" b="1" dirty="0">
                        <a:solidFill>
                          <a:schemeClr val="tx1"/>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solidFill>
                            <a:schemeClr val="tx1"/>
                          </a:solidFill>
                          <a:effectLst/>
                          <a:ea typeface="游ゴシック" panose="020B0400000000000000" pitchFamily="50" charset="-128"/>
                        </a:rPr>
                        <a:t>ー</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solidFill>
                            <a:schemeClr val="tx1"/>
                          </a:solidFill>
                          <a:effectLst/>
                          <a:ea typeface="游ゴシック" panose="020B0400000000000000" pitchFamily="50" charset="-128"/>
                        </a:rPr>
                        <a:t>ー</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014927140"/>
                  </a:ext>
                </a:extLst>
              </a:tr>
            </a:tbl>
          </a:graphicData>
        </a:graphic>
      </p:graphicFrame>
      <p:pic>
        <p:nvPicPr>
          <p:cNvPr id="3" name="オーディオ 2">
            <a:hlinkClick r:id="" action="ppaction://media"/>
            <a:extLst>
              <a:ext uri="{FF2B5EF4-FFF2-40B4-BE49-F238E27FC236}">
                <a16:creationId xmlns:a16="http://schemas.microsoft.com/office/drawing/2014/main" id="{444BB0EB-975F-4CD6-B11B-FA4B77C164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36838626"/>
      </p:ext>
    </p:extLst>
  </p:cSld>
  <p:clrMapOvr>
    <a:masterClrMapping/>
  </p:clrMapOvr>
  <mc:AlternateContent xmlns:mc="http://schemas.openxmlformats.org/markup-compatibility/2006" xmlns:p14="http://schemas.microsoft.com/office/powerpoint/2010/main">
    <mc:Choice Requires="p14">
      <p:transition spd="slow" p14:dur="2000" advTm="412536"/>
    </mc:Choice>
    <mc:Fallback xmlns="">
      <p:transition spd="slow" advTm="412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9996E3-8B92-424F-8844-48A887CC1B9F}"/>
              </a:ext>
            </a:extLst>
          </p:cNvPr>
          <p:cNvSpPr>
            <a:spLocks noGrp="1"/>
          </p:cNvSpPr>
          <p:nvPr>
            <p:ph type="title"/>
          </p:nvPr>
        </p:nvSpPr>
        <p:spPr/>
        <p:txBody>
          <a:bodyPr/>
          <a:lstStyle/>
          <a:p>
            <a:r>
              <a:rPr lang="ja-JP" altLang="en-US" sz="3600" dirty="0">
                <a:solidFill>
                  <a:schemeClr val="tx1"/>
                </a:solidFill>
              </a:rPr>
              <a:t>設立プロセス概要</a:t>
            </a:r>
            <a:endParaRPr kumimoji="1" lang="ja-JP" altLang="en-US" dirty="0">
              <a:solidFill>
                <a:schemeClr val="tx1"/>
              </a:solidFill>
            </a:endParaRPr>
          </a:p>
        </p:txBody>
      </p:sp>
      <p:graphicFrame>
        <p:nvGraphicFramePr>
          <p:cNvPr id="7" name="コンテンツ プレースホルダー 6">
            <a:extLst>
              <a:ext uri="{FF2B5EF4-FFF2-40B4-BE49-F238E27FC236}">
                <a16:creationId xmlns:a16="http://schemas.microsoft.com/office/drawing/2014/main" id="{6A09B03B-90BE-497A-9E49-B8898348FCE9}"/>
              </a:ext>
            </a:extLst>
          </p:cNvPr>
          <p:cNvGraphicFramePr>
            <a:graphicFrameLocks noGrp="1"/>
          </p:cNvGraphicFramePr>
          <p:nvPr>
            <p:ph idx="1"/>
            <p:extLst>
              <p:ext uri="{D42A27DB-BD31-4B8C-83A1-F6EECF244321}">
                <p14:modId xmlns:p14="http://schemas.microsoft.com/office/powerpoint/2010/main" val="6884617"/>
              </p:ext>
            </p:extLst>
          </p:nvPr>
        </p:nvGraphicFramePr>
        <p:xfrm>
          <a:off x="609599" y="1523891"/>
          <a:ext cx="6722079" cy="4085452"/>
        </p:xfrm>
        <a:graphic>
          <a:graphicData uri="http://schemas.openxmlformats.org/drawingml/2006/table">
            <a:tbl>
              <a:tblPr/>
              <a:tblGrid>
                <a:gridCol w="1927375">
                  <a:extLst>
                    <a:ext uri="{9D8B030D-6E8A-4147-A177-3AD203B41FA5}">
                      <a16:colId xmlns:a16="http://schemas.microsoft.com/office/drawing/2014/main" val="2480818308"/>
                    </a:ext>
                  </a:extLst>
                </a:gridCol>
                <a:gridCol w="2651525">
                  <a:extLst>
                    <a:ext uri="{9D8B030D-6E8A-4147-A177-3AD203B41FA5}">
                      <a16:colId xmlns:a16="http://schemas.microsoft.com/office/drawing/2014/main" val="1432365952"/>
                    </a:ext>
                  </a:extLst>
                </a:gridCol>
                <a:gridCol w="2143179">
                  <a:extLst>
                    <a:ext uri="{9D8B030D-6E8A-4147-A177-3AD203B41FA5}">
                      <a16:colId xmlns:a16="http://schemas.microsoft.com/office/drawing/2014/main" val="3254584899"/>
                    </a:ext>
                  </a:extLst>
                </a:gridCol>
              </a:tblGrid>
              <a:tr h="307974">
                <a:tc>
                  <a:txBody>
                    <a:bodyPr/>
                    <a:lstStyle/>
                    <a:p>
                      <a:pPr marL="0" marR="0" fontAlgn="t">
                        <a:spcBef>
                          <a:spcPts val="0"/>
                        </a:spcBef>
                        <a:spcAft>
                          <a:spcPts val="0"/>
                        </a:spcAft>
                      </a:pPr>
                      <a:r>
                        <a:rPr kumimoji="1" lang="ja-JP" altLang="en-US" sz="1600" b="1" kern="1200" dirty="0">
                          <a:solidFill>
                            <a:schemeClr val="tx1"/>
                          </a:solidFill>
                          <a:effectLst/>
                          <a:latin typeface="+mn-lt"/>
                          <a:ea typeface="游ゴシック" panose="020B0400000000000000" pitchFamily="50" charset="-128"/>
                          <a:cs typeface="+mn-cs"/>
                        </a:rPr>
                        <a:t>ステップ</a:t>
                      </a:r>
                    </a:p>
                  </a:txBody>
                  <a:tcPr marL="47978" marR="47978" marT="47978" marB="4797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kumimoji="1" lang="ja-JP" altLang="en-US" sz="1600" b="1" kern="1200" dirty="0">
                          <a:solidFill>
                            <a:schemeClr val="tx1"/>
                          </a:solidFill>
                          <a:effectLst/>
                          <a:latin typeface="+mn-lt"/>
                          <a:ea typeface="游ゴシック" panose="020B0400000000000000" pitchFamily="50" charset="-128"/>
                          <a:cs typeface="+mn-cs"/>
                        </a:rPr>
                        <a:t>株式会社</a:t>
                      </a:r>
                    </a:p>
                  </a:txBody>
                  <a:tcPr marL="47978" marR="47978" marT="47978" marB="4797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kumimoji="1" lang="en-US" sz="1600" b="1" kern="1200">
                          <a:solidFill>
                            <a:schemeClr val="tx1"/>
                          </a:solidFill>
                          <a:effectLst/>
                          <a:latin typeface="+mn-lt"/>
                          <a:ea typeface="游ゴシック" panose="020B0400000000000000" pitchFamily="50" charset="-128"/>
                          <a:cs typeface="+mn-cs"/>
                        </a:rPr>
                        <a:t>LLC</a:t>
                      </a:r>
                    </a:p>
                  </a:txBody>
                  <a:tcPr marL="47978" marR="47978" marT="47978" marB="4797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128561293"/>
                  </a:ext>
                </a:extLst>
              </a:tr>
              <a:tr h="578140">
                <a:tc>
                  <a:txBody>
                    <a:bodyPr/>
                    <a:lstStyle/>
                    <a:p>
                      <a:pPr fontAlgn="t">
                        <a:spcBef>
                          <a:spcPts val="0"/>
                        </a:spcBef>
                        <a:spcAft>
                          <a:spcPts val="700"/>
                        </a:spcAft>
                      </a:pPr>
                      <a:r>
                        <a:rPr kumimoji="1" lang="ja-JP" altLang="en-US" sz="1600" b="1" kern="1200" dirty="0">
                          <a:solidFill>
                            <a:schemeClr val="tx1"/>
                          </a:solidFill>
                          <a:effectLst/>
                          <a:latin typeface="+mn-lt"/>
                          <a:ea typeface="游ゴシック" panose="020B0400000000000000" pitchFamily="50" charset="-128"/>
                          <a:cs typeface="+mn-cs"/>
                        </a:rPr>
                        <a:t>会社形態の決定・機関設計</a:t>
                      </a:r>
                    </a:p>
                  </a:txBody>
                  <a:tcPr marL="47978" marR="47978" marT="47978" marB="4797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kumimoji="1" lang="ja-JP" altLang="en-US" sz="1600" b="1" kern="1200" dirty="0">
                          <a:solidFill>
                            <a:schemeClr val="tx1"/>
                          </a:solidFill>
                          <a:effectLst/>
                          <a:latin typeface="+mn-lt"/>
                          <a:ea typeface="游ゴシック" panose="020B0400000000000000" pitchFamily="50" charset="-128"/>
                          <a:cs typeface="+mn-cs"/>
                        </a:rPr>
                        <a:t>役員等の機関設計が法令に違反していないか</a:t>
                      </a:r>
                    </a:p>
                  </a:txBody>
                  <a:tcPr marL="47978" marR="47978" marT="47978" marB="4797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kumimoji="1" lang="ja-JP" altLang="en-US" sz="1600" b="1" kern="1200">
                          <a:solidFill>
                            <a:schemeClr val="tx1"/>
                          </a:solidFill>
                          <a:effectLst/>
                          <a:latin typeface="+mn-lt"/>
                          <a:ea typeface="游ゴシック" panose="020B0400000000000000" pitchFamily="50" charset="-128"/>
                          <a:cs typeface="+mn-cs"/>
                        </a:rPr>
                        <a:t>社員の責任形態は明確か</a:t>
                      </a:r>
                    </a:p>
                  </a:txBody>
                  <a:tcPr marL="47978" marR="47978" marT="47978" marB="4797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662612738"/>
                  </a:ext>
                </a:extLst>
              </a:tr>
              <a:tr h="484582">
                <a:tc>
                  <a:txBody>
                    <a:bodyPr/>
                    <a:lstStyle/>
                    <a:p>
                      <a:pPr marL="0" marR="0" fontAlgn="t">
                        <a:spcBef>
                          <a:spcPts val="0"/>
                        </a:spcBef>
                        <a:spcAft>
                          <a:spcPts val="0"/>
                        </a:spcAft>
                      </a:pPr>
                      <a:r>
                        <a:rPr kumimoji="1" lang="ja-JP" altLang="en-US" sz="1600" b="1" kern="1200" dirty="0">
                          <a:solidFill>
                            <a:schemeClr val="tx1"/>
                          </a:solidFill>
                          <a:effectLst/>
                          <a:latin typeface="+mn-lt"/>
                          <a:ea typeface="游ゴシック" panose="020B0400000000000000" pitchFamily="50" charset="-128"/>
                          <a:cs typeface="+mn-cs"/>
                        </a:rPr>
                        <a:t>定款の作成・承認</a:t>
                      </a:r>
                    </a:p>
                  </a:txBody>
                  <a:tcPr marL="47978" marR="47978" marT="47978" marB="4797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kumimoji="1" lang="ja-JP" altLang="en-US" sz="1600" b="1" kern="1200" dirty="0">
                          <a:solidFill>
                            <a:schemeClr val="tx1"/>
                          </a:solidFill>
                          <a:effectLst/>
                          <a:latin typeface="+mn-lt"/>
                          <a:ea typeface="游ゴシック" panose="020B0400000000000000" pitchFamily="50" charset="-128"/>
                          <a:cs typeface="+mn-cs"/>
                        </a:rPr>
                        <a:t>公証人の認証を受けているか</a:t>
                      </a:r>
                    </a:p>
                  </a:txBody>
                  <a:tcPr marL="47978" marR="47978" marT="47978" marB="4797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kumimoji="1" lang="ja-JP" altLang="en-US" sz="1600" b="1" kern="1200">
                          <a:solidFill>
                            <a:schemeClr val="tx1"/>
                          </a:solidFill>
                          <a:effectLst/>
                          <a:latin typeface="+mn-lt"/>
                          <a:ea typeface="游ゴシック" panose="020B0400000000000000" pitchFamily="50" charset="-128"/>
                          <a:cs typeface="+mn-cs"/>
                        </a:rPr>
                        <a:t>後の不正やトラブルを防ぐための条項がきちんと含まれているか</a:t>
                      </a:r>
                    </a:p>
                  </a:txBody>
                  <a:tcPr marL="47978" marR="47978" marT="47978" marB="4797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808167327"/>
                  </a:ext>
                </a:extLst>
              </a:tr>
              <a:tr h="419811">
                <a:tc rowSpan="2">
                  <a:txBody>
                    <a:bodyPr/>
                    <a:lstStyle/>
                    <a:p>
                      <a:pPr marL="0" marR="0" fontAlgn="t">
                        <a:spcBef>
                          <a:spcPts val="0"/>
                        </a:spcBef>
                        <a:spcAft>
                          <a:spcPts val="0"/>
                        </a:spcAft>
                      </a:pPr>
                      <a:r>
                        <a:rPr kumimoji="1" lang="ja-JP" altLang="en-US" sz="1600" b="1" kern="1200" dirty="0">
                          <a:solidFill>
                            <a:schemeClr val="tx1"/>
                          </a:solidFill>
                          <a:effectLst/>
                          <a:latin typeface="+mn-lt"/>
                          <a:ea typeface="游ゴシック" panose="020B0400000000000000" pitchFamily="50" charset="-128"/>
                          <a:cs typeface="+mn-cs"/>
                        </a:rPr>
                        <a:t>出資の払込み</a:t>
                      </a:r>
                    </a:p>
                    <a:p>
                      <a:pPr marL="0" marR="0" fontAlgn="t">
                        <a:spcBef>
                          <a:spcPts val="0"/>
                        </a:spcBef>
                        <a:spcAft>
                          <a:spcPts val="0"/>
                        </a:spcAft>
                      </a:pPr>
                      <a:r>
                        <a:rPr kumimoji="1" lang="ja-JP" altLang="en-US" sz="1600" b="1" kern="1200" dirty="0">
                          <a:solidFill>
                            <a:schemeClr val="tx1"/>
                          </a:solidFill>
                          <a:effectLst/>
                          <a:latin typeface="+mn-lt"/>
                          <a:ea typeface="游ゴシック" panose="020B0400000000000000" pitchFamily="50" charset="-128"/>
                          <a:cs typeface="+mn-cs"/>
                        </a:rPr>
                        <a:t> </a:t>
                      </a:r>
                    </a:p>
                  </a:txBody>
                  <a:tcPr marL="47978" marR="47978" marT="47978" marB="4797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kumimoji="1" lang="ja-JP" altLang="en-US" sz="1600" b="1" kern="1200" dirty="0">
                          <a:solidFill>
                            <a:schemeClr val="tx1"/>
                          </a:solidFill>
                          <a:effectLst/>
                          <a:latin typeface="+mn-lt"/>
                          <a:ea typeface="游ゴシック" panose="020B0400000000000000" pitchFamily="50" charset="-128"/>
                          <a:cs typeface="+mn-cs"/>
                        </a:rPr>
                        <a:t>設立に必要な額の払込みが期日までになされているか</a:t>
                      </a:r>
                    </a:p>
                  </a:txBody>
                  <a:tcPr marL="47978" marR="47978" marT="47978" marB="4797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kumimoji="1" lang="ja-JP" altLang="en-US" sz="1600" b="1" kern="1200" dirty="0">
                          <a:solidFill>
                            <a:schemeClr val="tx1"/>
                          </a:solidFill>
                          <a:effectLst/>
                          <a:latin typeface="+mn-lt"/>
                          <a:ea typeface="游ゴシック" panose="020B0400000000000000" pitchFamily="50" charset="-128"/>
                          <a:cs typeface="+mn-cs"/>
                        </a:rPr>
                        <a:t> ー</a:t>
                      </a:r>
                    </a:p>
                  </a:txBody>
                  <a:tcPr marL="47978" marR="47978" marT="47978" marB="4797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056245917"/>
                  </a:ext>
                </a:extLst>
              </a:tr>
              <a:tr h="419811">
                <a:tc vMerge="1">
                  <a:txBody>
                    <a:bodyPr/>
                    <a:lstStyle/>
                    <a:p>
                      <a:pPr marL="0" marR="0" fontAlgn="t">
                        <a:spcBef>
                          <a:spcPts val="0"/>
                        </a:spcBef>
                        <a:spcAft>
                          <a:spcPts val="0"/>
                        </a:spcAft>
                      </a:pPr>
                      <a:r>
                        <a:rPr kumimoji="1" lang="ja-JP" altLang="en-US" sz="1600" b="1" kern="1200" dirty="0">
                          <a:solidFill>
                            <a:schemeClr val="tx1"/>
                          </a:solidFill>
                          <a:effectLst/>
                          <a:latin typeface="+mn-lt"/>
                          <a:ea typeface="游ゴシック" panose="020B0400000000000000" pitchFamily="50" charset="-128"/>
                          <a:cs typeface="+mn-cs"/>
                        </a:rPr>
                        <a:t> </a:t>
                      </a:r>
                    </a:p>
                  </a:txBody>
                  <a:tcPr marL="47978" marR="47978" marT="47978" marB="4797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kumimoji="1" lang="ja-JP" altLang="en-US" sz="1600" b="1" kern="1200" dirty="0">
                          <a:solidFill>
                            <a:schemeClr val="tx1"/>
                          </a:solidFill>
                          <a:effectLst/>
                          <a:latin typeface="+mn-lt"/>
                          <a:ea typeface="游ゴシック" panose="020B0400000000000000" pitchFamily="50" charset="-128"/>
                          <a:cs typeface="+mn-cs"/>
                        </a:rPr>
                        <a:t>預合いや見せ金などの仮装払込みがなされていないか</a:t>
                      </a:r>
                    </a:p>
                  </a:txBody>
                  <a:tcPr marL="47978" marR="47978" marT="47978" marB="4797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kumimoji="1" lang="ja-JP" altLang="en-US" sz="1600" b="1" kern="1200" dirty="0">
                          <a:solidFill>
                            <a:schemeClr val="tx1"/>
                          </a:solidFill>
                          <a:effectLst/>
                          <a:latin typeface="+mn-lt"/>
                          <a:ea typeface="游ゴシック" panose="020B0400000000000000" pitchFamily="50" charset="-128"/>
                          <a:cs typeface="+mn-cs"/>
                        </a:rPr>
                        <a:t> ー</a:t>
                      </a:r>
                    </a:p>
                  </a:txBody>
                  <a:tcPr marL="47978" marR="47978" marT="47978" marB="4797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562480455"/>
                  </a:ext>
                </a:extLst>
              </a:tr>
              <a:tr h="290270">
                <a:tc>
                  <a:txBody>
                    <a:bodyPr/>
                    <a:lstStyle/>
                    <a:p>
                      <a:pPr marL="0" marR="0" fontAlgn="t">
                        <a:spcBef>
                          <a:spcPts val="0"/>
                        </a:spcBef>
                        <a:spcAft>
                          <a:spcPts val="0"/>
                        </a:spcAft>
                      </a:pPr>
                      <a:r>
                        <a:rPr kumimoji="1" lang="ja-JP" altLang="en-US" sz="1600" b="1" kern="1200">
                          <a:solidFill>
                            <a:schemeClr val="tx1"/>
                          </a:solidFill>
                          <a:effectLst/>
                          <a:latin typeface="+mn-lt"/>
                          <a:ea typeface="游ゴシック" panose="020B0400000000000000" pitchFamily="50" charset="-128"/>
                          <a:cs typeface="+mn-cs"/>
                        </a:rPr>
                        <a:t>役員の選任</a:t>
                      </a:r>
                    </a:p>
                  </a:txBody>
                  <a:tcPr marL="47978" marR="47978" marT="47978" marB="4797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indent="0" fontAlgn="t">
                        <a:spcBef>
                          <a:spcPts val="0"/>
                        </a:spcBef>
                        <a:spcAft>
                          <a:spcPts val="0"/>
                        </a:spcAft>
                        <a:buFont typeface="Arial" panose="020B0604020202020204" pitchFamily="34" charset="0"/>
                        <a:buNone/>
                      </a:pPr>
                      <a:r>
                        <a:rPr kumimoji="1" lang="ja-JP" altLang="en-US" sz="1600" b="1" kern="1200" dirty="0">
                          <a:solidFill>
                            <a:schemeClr val="tx1"/>
                          </a:solidFill>
                          <a:effectLst/>
                          <a:latin typeface="+mn-lt"/>
                          <a:ea typeface="游ゴシック" panose="020B0400000000000000" pitchFamily="50" charset="-128"/>
                          <a:cs typeface="+mn-cs"/>
                        </a:rPr>
                        <a:t>欠格事由に当たる者を選任していないか</a:t>
                      </a:r>
                    </a:p>
                  </a:txBody>
                  <a:tcPr marL="47978" marR="47978" marT="47978" marB="4797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kumimoji="1" lang="ja-JP" altLang="en-US" sz="1600" b="1" kern="1200" dirty="0">
                          <a:solidFill>
                            <a:schemeClr val="tx1"/>
                          </a:solidFill>
                          <a:effectLst/>
                          <a:latin typeface="+mn-lt"/>
                          <a:ea typeface="游ゴシック" panose="020B0400000000000000" pitchFamily="50" charset="-128"/>
                          <a:cs typeface="+mn-cs"/>
                        </a:rPr>
                        <a:t> ー</a:t>
                      </a:r>
                    </a:p>
                  </a:txBody>
                  <a:tcPr marL="47978" marR="47978" marT="47978" marB="4797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654733611"/>
                  </a:ext>
                </a:extLst>
              </a:tr>
              <a:tr h="484582">
                <a:tc>
                  <a:txBody>
                    <a:bodyPr/>
                    <a:lstStyle/>
                    <a:p>
                      <a:pPr marL="0" marR="0" fontAlgn="t">
                        <a:spcBef>
                          <a:spcPts val="0"/>
                        </a:spcBef>
                        <a:spcAft>
                          <a:spcPts val="0"/>
                        </a:spcAft>
                      </a:pPr>
                      <a:r>
                        <a:rPr kumimoji="1" lang="ja-JP" altLang="en-US" sz="1600" b="1" kern="1200" dirty="0">
                          <a:solidFill>
                            <a:schemeClr val="tx1"/>
                          </a:solidFill>
                          <a:effectLst/>
                          <a:latin typeface="+mn-lt"/>
                          <a:ea typeface="游ゴシック" panose="020B0400000000000000" pitchFamily="50" charset="-128"/>
                          <a:cs typeface="+mn-cs"/>
                        </a:rPr>
                        <a:t>設立の登記</a:t>
                      </a:r>
                      <a:endParaRPr kumimoji="1" lang="en-US" altLang="ja-JP" sz="1600" b="1" kern="1200" dirty="0">
                        <a:solidFill>
                          <a:schemeClr val="tx1"/>
                        </a:solidFill>
                        <a:effectLst/>
                        <a:latin typeface="+mn-lt"/>
                        <a:ea typeface="游ゴシック" panose="020B0400000000000000" pitchFamily="50" charset="-128"/>
                        <a:cs typeface="+mn-cs"/>
                      </a:endParaRPr>
                    </a:p>
                    <a:p>
                      <a:pPr marL="0" marR="0" fontAlgn="t">
                        <a:spcBef>
                          <a:spcPts val="0"/>
                        </a:spcBef>
                        <a:spcAft>
                          <a:spcPts val="0"/>
                        </a:spcAft>
                      </a:pPr>
                      <a:r>
                        <a:rPr kumimoji="1" lang="ja-JP" altLang="en-US" sz="1600" b="1" kern="1200" dirty="0">
                          <a:solidFill>
                            <a:schemeClr val="tx1"/>
                          </a:solidFill>
                          <a:effectLst/>
                          <a:latin typeface="+mn-lt"/>
                          <a:ea typeface="游ゴシック" panose="020B0400000000000000" pitchFamily="50" charset="-128"/>
                          <a:cs typeface="+mn-cs"/>
                        </a:rPr>
                        <a:t>（会社の設立）</a:t>
                      </a:r>
                    </a:p>
                  </a:txBody>
                  <a:tcPr marL="47978" marR="47978" marT="47978" marB="4797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l" fontAlgn="t">
                        <a:spcBef>
                          <a:spcPts val="0"/>
                        </a:spcBef>
                        <a:spcAft>
                          <a:spcPts val="0"/>
                        </a:spcAft>
                      </a:pPr>
                      <a:r>
                        <a:rPr kumimoji="1" lang="ja-JP" altLang="en-US" sz="1600" b="1" kern="1200" dirty="0">
                          <a:solidFill>
                            <a:schemeClr val="tx1"/>
                          </a:solidFill>
                          <a:effectLst/>
                          <a:latin typeface="+mn-lt"/>
                          <a:ea typeface="游ゴシック" panose="020B0400000000000000" pitchFamily="50" charset="-128"/>
                          <a:cs typeface="+mn-cs"/>
                        </a:rPr>
                        <a:t> 登記申請</a:t>
                      </a:r>
                    </a:p>
                  </a:txBody>
                  <a:tcPr marL="47978" marR="47978" marT="47978" marB="4797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l" fontAlgn="t">
                        <a:spcBef>
                          <a:spcPts val="0"/>
                        </a:spcBef>
                        <a:spcAft>
                          <a:spcPts val="0"/>
                        </a:spcAft>
                      </a:pPr>
                      <a:r>
                        <a:rPr kumimoji="1" lang="ja-JP" altLang="en-US" sz="1600" b="1" kern="1200" dirty="0">
                          <a:solidFill>
                            <a:schemeClr val="tx1"/>
                          </a:solidFill>
                          <a:effectLst/>
                          <a:latin typeface="+mn-lt"/>
                          <a:ea typeface="游ゴシック" panose="020B0400000000000000" pitchFamily="50" charset="-128"/>
                          <a:cs typeface="+mn-cs"/>
                        </a:rPr>
                        <a:t>登記申請</a:t>
                      </a:r>
                    </a:p>
                  </a:txBody>
                  <a:tcPr marL="47978" marR="47978" marT="47978" marB="47978">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950517211"/>
                  </a:ext>
                </a:extLst>
              </a:tr>
            </a:tbl>
          </a:graphicData>
        </a:graphic>
      </p:graphicFrame>
      <p:sp>
        <p:nvSpPr>
          <p:cNvPr id="4" name="日付プレースホルダー 3">
            <a:extLst>
              <a:ext uri="{FF2B5EF4-FFF2-40B4-BE49-F238E27FC236}">
                <a16:creationId xmlns:a16="http://schemas.microsoft.com/office/drawing/2014/main" id="{7A9E864D-72DE-4975-83CB-2403743BE11D}"/>
              </a:ext>
            </a:extLst>
          </p:cNvPr>
          <p:cNvSpPr>
            <a:spLocks noGrp="1"/>
          </p:cNvSpPr>
          <p:nvPr>
            <p:ph type="dt" sz="half" idx="10"/>
          </p:nvPr>
        </p:nvSpPr>
        <p:spPr>
          <a:xfrm>
            <a:off x="5405257" y="6041363"/>
            <a:ext cx="1334589" cy="207037"/>
          </a:xfrm>
        </p:spPr>
        <p:txBody>
          <a:bodyPr/>
          <a:lstStyle/>
          <a:p>
            <a:fld id="{2F91DE05-F0D0-4ABA-9160-03F7DF022FF7}" type="datetime1">
              <a:rPr lang="en-US" altLang="ja-JP" sz="1100" smtClean="0"/>
              <a:t>4/15/2021</a:t>
            </a:fld>
            <a:endParaRPr lang="en-US" sz="1800" dirty="0"/>
          </a:p>
        </p:txBody>
      </p:sp>
      <p:sp>
        <p:nvSpPr>
          <p:cNvPr id="5" name="フッター プレースホルダー 4">
            <a:extLst>
              <a:ext uri="{FF2B5EF4-FFF2-40B4-BE49-F238E27FC236}">
                <a16:creationId xmlns:a16="http://schemas.microsoft.com/office/drawing/2014/main" id="{1746CFB6-6EAE-4CEF-AFA0-8506E165718A}"/>
              </a:ext>
            </a:extLst>
          </p:cNvPr>
          <p:cNvSpPr>
            <a:spLocks noGrp="1"/>
          </p:cNvSpPr>
          <p:nvPr>
            <p:ph type="ftr" sz="quarter" idx="11"/>
          </p:nvPr>
        </p:nvSpPr>
        <p:spPr/>
        <p:txBody>
          <a:bodyPr/>
          <a:lstStyle/>
          <a:p>
            <a:r>
              <a:rPr lang="en-US" dirty="0"/>
              <a:t>Park RMC Office</a:t>
            </a:r>
          </a:p>
        </p:txBody>
      </p:sp>
      <p:sp>
        <p:nvSpPr>
          <p:cNvPr id="6" name="スライド番号プレースホルダー 5">
            <a:extLst>
              <a:ext uri="{FF2B5EF4-FFF2-40B4-BE49-F238E27FC236}">
                <a16:creationId xmlns:a16="http://schemas.microsoft.com/office/drawing/2014/main" id="{A5492493-92C4-44D7-8251-E2BD62B474C3}"/>
              </a:ext>
            </a:extLst>
          </p:cNvPr>
          <p:cNvSpPr>
            <a:spLocks noGrp="1"/>
          </p:cNvSpPr>
          <p:nvPr>
            <p:ph type="sldNum" sz="quarter" idx="12"/>
          </p:nvPr>
        </p:nvSpPr>
        <p:spPr>
          <a:xfrm>
            <a:off x="6444675" y="6041363"/>
            <a:ext cx="798605" cy="207037"/>
          </a:xfrm>
        </p:spPr>
        <p:txBody>
          <a:bodyPr/>
          <a:lstStyle/>
          <a:p>
            <a:fld id="{3A85C601-10CD-4D7F-B0B1-A03E5E48E222}" type="slidenum">
              <a:rPr lang="en-US" sz="1200" smtClean="0"/>
              <a:t>4</a:t>
            </a:fld>
            <a:endParaRPr lang="en-US" sz="1200" dirty="0"/>
          </a:p>
        </p:txBody>
      </p:sp>
      <p:pic>
        <p:nvPicPr>
          <p:cNvPr id="3" name="オーディオ 2">
            <a:hlinkClick r:id="" action="ppaction://media"/>
            <a:extLst>
              <a:ext uri="{FF2B5EF4-FFF2-40B4-BE49-F238E27FC236}">
                <a16:creationId xmlns:a16="http://schemas.microsoft.com/office/drawing/2014/main" id="{68AF3DC2-3EBE-4082-A0DC-F682B50736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29982797"/>
      </p:ext>
    </p:extLst>
  </p:cSld>
  <p:clrMapOvr>
    <a:masterClrMapping/>
  </p:clrMapOvr>
  <mc:AlternateContent xmlns:mc="http://schemas.openxmlformats.org/markup-compatibility/2006" xmlns:p14="http://schemas.microsoft.com/office/powerpoint/2010/main">
    <mc:Choice Requires="p14">
      <p:transition spd="slow" p14:dur="2000" advTm="27757"/>
    </mc:Choice>
    <mc:Fallback xmlns="">
      <p:transition spd="slow" advTm="27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51BA34-A96C-44E1-B564-227CE5838942}"/>
              </a:ext>
            </a:extLst>
          </p:cNvPr>
          <p:cNvSpPr>
            <a:spLocks noGrp="1"/>
          </p:cNvSpPr>
          <p:nvPr>
            <p:ph type="title"/>
          </p:nvPr>
        </p:nvSpPr>
        <p:spPr/>
        <p:txBody>
          <a:bodyPr/>
          <a:lstStyle/>
          <a:p>
            <a:r>
              <a:rPr lang="ja-JP" altLang="en-US" sz="3600" dirty="0">
                <a:solidFill>
                  <a:schemeClr val="tx1"/>
                </a:solidFill>
              </a:rPr>
              <a:t>法人化のタイミング</a:t>
            </a:r>
            <a:endParaRPr kumimoji="1" lang="ja-JP" altLang="en-US" dirty="0"/>
          </a:p>
        </p:txBody>
      </p:sp>
      <p:graphicFrame>
        <p:nvGraphicFramePr>
          <p:cNvPr id="7" name="表 7">
            <a:extLst>
              <a:ext uri="{FF2B5EF4-FFF2-40B4-BE49-F238E27FC236}">
                <a16:creationId xmlns:a16="http://schemas.microsoft.com/office/drawing/2014/main" id="{CEA66D51-FA33-47A6-815F-21B8F8C44CDC}"/>
              </a:ext>
            </a:extLst>
          </p:cNvPr>
          <p:cNvGraphicFramePr>
            <a:graphicFrameLocks noGrp="1"/>
          </p:cNvGraphicFramePr>
          <p:nvPr>
            <p:ph idx="1"/>
            <p:extLst>
              <p:ext uri="{D42A27DB-BD31-4B8C-83A1-F6EECF244321}">
                <p14:modId xmlns:p14="http://schemas.microsoft.com/office/powerpoint/2010/main" val="4130075844"/>
              </p:ext>
            </p:extLst>
          </p:nvPr>
        </p:nvGraphicFramePr>
        <p:xfrm>
          <a:off x="609599" y="1790719"/>
          <a:ext cx="6348412" cy="1925320"/>
        </p:xfrm>
        <a:graphic>
          <a:graphicData uri="http://schemas.openxmlformats.org/drawingml/2006/table">
            <a:tbl>
              <a:tblPr firstRow="1" bandRow="1">
                <a:tableStyleId>{5C22544A-7EE6-4342-B048-85BDC9FD1C3A}</a:tableStyleId>
              </a:tblPr>
              <a:tblGrid>
                <a:gridCol w="1587103">
                  <a:extLst>
                    <a:ext uri="{9D8B030D-6E8A-4147-A177-3AD203B41FA5}">
                      <a16:colId xmlns:a16="http://schemas.microsoft.com/office/drawing/2014/main" val="2209641192"/>
                    </a:ext>
                  </a:extLst>
                </a:gridCol>
                <a:gridCol w="1587103">
                  <a:extLst>
                    <a:ext uri="{9D8B030D-6E8A-4147-A177-3AD203B41FA5}">
                      <a16:colId xmlns:a16="http://schemas.microsoft.com/office/drawing/2014/main" val="549414364"/>
                    </a:ext>
                  </a:extLst>
                </a:gridCol>
                <a:gridCol w="1587103">
                  <a:extLst>
                    <a:ext uri="{9D8B030D-6E8A-4147-A177-3AD203B41FA5}">
                      <a16:colId xmlns:a16="http://schemas.microsoft.com/office/drawing/2014/main" val="2723204863"/>
                    </a:ext>
                  </a:extLst>
                </a:gridCol>
                <a:gridCol w="1587103">
                  <a:extLst>
                    <a:ext uri="{9D8B030D-6E8A-4147-A177-3AD203B41FA5}">
                      <a16:colId xmlns:a16="http://schemas.microsoft.com/office/drawing/2014/main" val="1972250854"/>
                    </a:ext>
                  </a:extLst>
                </a:gridCol>
              </a:tblGrid>
              <a:tr h="370840">
                <a:tc gridSpan="2">
                  <a:txBody>
                    <a:bodyPr/>
                    <a:lstStyle/>
                    <a:p>
                      <a:pPr algn="ctr"/>
                      <a:r>
                        <a:rPr kumimoji="1" lang="ja-JP" altLang="en-US" dirty="0"/>
                        <a:t>個人事業主（青色申告）</a:t>
                      </a:r>
                    </a:p>
                  </a:txBody>
                  <a:tcPr/>
                </a:tc>
                <a:tc hMerge="1">
                  <a:txBody>
                    <a:bodyPr/>
                    <a:lstStyle/>
                    <a:p>
                      <a:endParaRPr kumimoji="1" lang="ja-JP" altLang="en-US" dirty="0"/>
                    </a:p>
                  </a:txBody>
                  <a:tcPr/>
                </a:tc>
                <a:tc gridSpan="2">
                  <a:txBody>
                    <a:bodyPr/>
                    <a:lstStyle/>
                    <a:p>
                      <a:pPr algn="ctr"/>
                      <a:r>
                        <a:rPr kumimoji="1" lang="ja-JP" altLang="en-US" dirty="0"/>
                        <a:t>法人</a:t>
                      </a:r>
                    </a:p>
                  </a:txBody>
                  <a:tcPr/>
                </a:tc>
                <a:tc hMerge="1">
                  <a:txBody>
                    <a:bodyPr/>
                    <a:lstStyle/>
                    <a:p>
                      <a:endParaRPr kumimoji="1" lang="ja-JP" altLang="en-US" dirty="0"/>
                    </a:p>
                  </a:txBody>
                  <a:tcPr/>
                </a:tc>
                <a:extLst>
                  <a:ext uri="{0D108BD9-81ED-4DB2-BD59-A6C34878D82A}">
                    <a16:rowId xmlns:a16="http://schemas.microsoft.com/office/drawing/2014/main" val="3091063193"/>
                  </a:ext>
                </a:extLst>
              </a:tr>
              <a:tr h="370840">
                <a:tc>
                  <a:txBody>
                    <a:bodyPr/>
                    <a:lstStyle/>
                    <a:p>
                      <a:r>
                        <a:rPr kumimoji="1" lang="ja-JP" altLang="en-US" dirty="0"/>
                        <a:t>所得概算</a:t>
                      </a:r>
                    </a:p>
                  </a:txBody>
                  <a:tcPr/>
                </a:tc>
                <a:tc>
                  <a:txBody>
                    <a:bodyPr/>
                    <a:lstStyle/>
                    <a:p>
                      <a:r>
                        <a:rPr kumimoji="1" lang="ja-JP" altLang="ja-JP" sz="1800" kern="1200" dirty="0">
                          <a:solidFill>
                            <a:schemeClr val="dk1"/>
                          </a:solidFill>
                          <a:latin typeface="+mn-lt"/>
                          <a:ea typeface="+mn-ea"/>
                          <a:cs typeface="+mn-cs"/>
                        </a:rPr>
                        <a:t>個人事業主の課税</a:t>
                      </a:r>
                      <a:endParaRPr kumimoji="1" lang="ja-JP" altLang="en-US" sz="1800" kern="1200" dirty="0">
                        <a:solidFill>
                          <a:schemeClr val="dk1"/>
                        </a:solidFill>
                        <a:latin typeface="+mn-lt"/>
                        <a:ea typeface="+mn-ea"/>
                        <a:cs typeface="+mn-cs"/>
                      </a:endParaRPr>
                    </a:p>
                  </a:txBody>
                  <a:tcPr/>
                </a:tc>
                <a:tc>
                  <a:txBody>
                    <a:bodyPr/>
                    <a:lstStyle/>
                    <a:p>
                      <a:r>
                        <a:rPr kumimoji="1" lang="ja-JP" altLang="en-US" dirty="0"/>
                        <a:t>純利益</a:t>
                      </a:r>
                    </a:p>
                  </a:txBody>
                  <a:tcPr/>
                </a:tc>
                <a:tc>
                  <a:txBody>
                    <a:bodyPr/>
                    <a:lstStyle/>
                    <a:p>
                      <a:r>
                        <a:rPr kumimoji="1" lang="ja-JP" altLang="en-US" dirty="0"/>
                        <a:t>法人税</a:t>
                      </a:r>
                    </a:p>
                  </a:txBody>
                  <a:tcPr/>
                </a:tc>
                <a:extLst>
                  <a:ext uri="{0D108BD9-81ED-4DB2-BD59-A6C34878D82A}">
                    <a16:rowId xmlns:a16="http://schemas.microsoft.com/office/drawing/2014/main" val="3216833849"/>
                  </a:ext>
                </a:extLst>
              </a:tr>
              <a:tr h="370840">
                <a:tc>
                  <a:txBody>
                    <a:bodyPr/>
                    <a:lstStyle/>
                    <a:p>
                      <a:r>
                        <a:rPr kumimoji="1" lang="en-US" altLang="ja-JP" sz="1800" kern="1200" dirty="0">
                          <a:solidFill>
                            <a:schemeClr val="dk1"/>
                          </a:solidFill>
                          <a:effectLst/>
                          <a:latin typeface="+mn-lt"/>
                          <a:ea typeface="+mn-ea"/>
                          <a:cs typeface="+mn-cs"/>
                        </a:rPr>
                        <a:t>1000</a:t>
                      </a:r>
                      <a:r>
                        <a:rPr kumimoji="1" lang="ja-JP" altLang="ja-JP" sz="1800" kern="1200" dirty="0">
                          <a:solidFill>
                            <a:schemeClr val="dk1"/>
                          </a:solidFill>
                          <a:effectLst/>
                          <a:latin typeface="+mn-lt"/>
                          <a:ea typeface="+mn-ea"/>
                          <a:cs typeface="+mn-cs"/>
                        </a:rPr>
                        <a:t>万円</a:t>
                      </a:r>
                      <a:r>
                        <a:rPr kumimoji="1" lang="ja-JP" altLang="en-US" sz="1800" kern="1200" dirty="0">
                          <a:solidFill>
                            <a:schemeClr val="dk1"/>
                          </a:solidFill>
                          <a:effectLst/>
                          <a:latin typeface="+mn-lt"/>
                          <a:ea typeface="+mn-ea"/>
                          <a:cs typeface="+mn-cs"/>
                        </a:rPr>
                        <a:t>控除後課税所得</a:t>
                      </a:r>
                      <a:r>
                        <a:rPr kumimoji="1" lang="en-US" altLang="ja-JP" sz="1800" kern="1200" dirty="0">
                          <a:solidFill>
                            <a:schemeClr val="dk1"/>
                          </a:solidFill>
                          <a:effectLst/>
                          <a:latin typeface="+mn-lt"/>
                          <a:ea typeface="+mn-ea"/>
                          <a:cs typeface="+mn-cs"/>
                        </a:rPr>
                        <a:t>800</a:t>
                      </a:r>
                      <a:r>
                        <a:rPr kumimoji="1" lang="ja-JP" altLang="en-US" sz="1800" kern="1200" dirty="0">
                          <a:solidFill>
                            <a:schemeClr val="dk1"/>
                          </a:solidFill>
                          <a:effectLst/>
                          <a:latin typeface="+mn-lt"/>
                          <a:ea typeface="+mn-ea"/>
                          <a:cs typeface="+mn-cs"/>
                        </a:rPr>
                        <a:t>万円</a:t>
                      </a:r>
                      <a:endParaRPr kumimoji="1" lang="ja-JP" altLang="en-US" dirty="0"/>
                    </a:p>
                  </a:txBody>
                  <a:tcPr/>
                </a:tc>
                <a:tc>
                  <a:txBody>
                    <a:bodyPr/>
                    <a:lstStyle/>
                    <a:p>
                      <a:r>
                        <a:rPr kumimoji="1" lang="en-US" altLang="ja-JP" sz="1800" kern="1200" dirty="0">
                          <a:solidFill>
                            <a:schemeClr val="dk1"/>
                          </a:solidFill>
                          <a:effectLst/>
                          <a:latin typeface="+mn-lt"/>
                          <a:ea typeface="+mn-ea"/>
                          <a:cs typeface="+mn-cs"/>
                        </a:rPr>
                        <a:t>800</a:t>
                      </a:r>
                      <a:r>
                        <a:rPr kumimoji="1" lang="ja-JP" altLang="ja-JP" sz="1800" kern="1200" dirty="0">
                          <a:solidFill>
                            <a:schemeClr val="dk1"/>
                          </a:solidFill>
                          <a:effectLst/>
                          <a:latin typeface="+mn-lt"/>
                          <a:ea typeface="+mn-ea"/>
                          <a:cs typeface="+mn-cs"/>
                        </a:rPr>
                        <a:t>万円</a:t>
                      </a:r>
                      <a:r>
                        <a:rPr kumimoji="1" lang="en-US" altLang="ja-JP" sz="1800" kern="1200" dirty="0">
                          <a:solidFill>
                            <a:schemeClr val="dk1"/>
                          </a:solidFill>
                          <a:effectLst/>
                          <a:latin typeface="+mn-lt"/>
                          <a:ea typeface="+mn-ea"/>
                          <a:cs typeface="+mn-cs"/>
                        </a:rPr>
                        <a:t>X15</a:t>
                      </a:r>
                      <a:r>
                        <a:rPr kumimoji="1" lang="ja-JP" altLang="ja-JP" sz="1800" kern="1200" dirty="0">
                          <a:solidFill>
                            <a:schemeClr val="dk1"/>
                          </a:solidFill>
                          <a:effectLst/>
                          <a:latin typeface="+mn-lt"/>
                          <a:ea typeface="+mn-ea"/>
                          <a:cs typeface="+mn-cs"/>
                        </a:rPr>
                        <a:t>％＝</a:t>
                      </a:r>
                      <a:r>
                        <a:rPr kumimoji="1" lang="en-US" altLang="ja-JP" sz="1800" kern="1200" dirty="0">
                          <a:solidFill>
                            <a:schemeClr val="dk1"/>
                          </a:solidFill>
                          <a:effectLst/>
                          <a:latin typeface="+mn-lt"/>
                          <a:ea typeface="+mn-ea"/>
                          <a:cs typeface="+mn-cs"/>
                        </a:rPr>
                        <a:t>120</a:t>
                      </a:r>
                      <a:r>
                        <a:rPr kumimoji="1" lang="ja-JP" altLang="ja-JP" sz="1800" kern="1200" dirty="0">
                          <a:solidFill>
                            <a:schemeClr val="dk1"/>
                          </a:solidFill>
                          <a:effectLst/>
                          <a:latin typeface="+mn-lt"/>
                          <a:ea typeface="+mn-ea"/>
                          <a:cs typeface="+mn-cs"/>
                        </a:rPr>
                        <a:t>万円</a:t>
                      </a:r>
                      <a:r>
                        <a:rPr kumimoji="1" lang="ja-JP" altLang="en-US" sz="1800" kern="1200" dirty="0">
                          <a:solidFill>
                            <a:schemeClr val="dk1"/>
                          </a:solidFill>
                          <a:effectLst/>
                          <a:latin typeface="+mn-lt"/>
                          <a:ea typeface="+mn-ea"/>
                          <a:cs typeface="+mn-cs"/>
                        </a:rPr>
                        <a:t>程度</a:t>
                      </a:r>
                      <a:endParaRPr kumimoji="1" lang="ja-JP" altLang="en-US" dirty="0"/>
                    </a:p>
                  </a:txBody>
                  <a:tcPr/>
                </a:tc>
                <a:tc>
                  <a:txBody>
                    <a:bodyPr/>
                    <a:lstStyle/>
                    <a:p>
                      <a:r>
                        <a:rPr kumimoji="1" lang="en-US" altLang="ja-JP" sz="1800" kern="1200" dirty="0">
                          <a:solidFill>
                            <a:schemeClr val="dk1"/>
                          </a:solidFill>
                          <a:effectLst/>
                          <a:latin typeface="+mn-lt"/>
                          <a:ea typeface="+mn-ea"/>
                          <a:cs typeface="+mn-cs"/>
                        </a:rPr>
                        <a:t>800</a:t>
                      </a:r>
                      <a:r>
                        <a:rPr kumimoji="1" lang="ja-JP" altLang="ja-JP" sz="1800" kern="1200" dirty="0">
                          <a:solidFill>
                            <a:schemeClr val="dk1"/>
                          </a:solidFill>
                          <a:effectLst/>
                          <a:latin typeface="+mn-lt"/>
                          <a:ea typeface="+mn-ea"/>
                          <a:cs typeface="+mn-cs"/>
                        </a:rPr>
                        <a:t>万円</a:t>
                      </a:r>
                      <a:endParaRPr kumimoji="1" lang="ja-JP" altLang="en-US" sz="1800" kern="1200" dirty="0">
                        <a:solidFill>
                          <a:schemeClr val="dk1"/>
                        </a:solidFill>
                        <a:effectLst/>
                        <a:latin typeface="+mn-lt"/>
                        <a:ea typeface="+mn-ea"/>
                        <a:cs typeface="+mn-cs"/>
                      </a:endParaRPr>
                    </a:p>
                  </a:txBody>
                  <a:tcPr/>
                </a:tc>
                <a:tc>
                  <a:txBody>
                    <a:bodyPr/>
                    <a:lstStyle/>
                    <a:p>
                      <a:r>
                        <a:rPr kumimoji="1" lang="en-US" altLang="ja-JP" dirty="0"/>
                        <a:t>25</a:t>
                      </a:r>
                      <a:r>
                        <a:rPr kumimoji="1" lang="ja-JP" altLang="en-US" dirty="0"/>
                        <a:t>％</a:t>
                      </a:r>
                      <a:endParaRPr kumimoji="1" lang="en-US" altLang="ja-JP" dirty="0"/>
                    </a:p>
                    <a:p>
                      <a:r>
                        <a:rPr kumimoji="1" lang="en-US" altLang="ja-JP" dirty="0"/>
                        <a:t>180</a:t>
                      </a:r>
                      <a:r>
                        <a:rPr kumimoji="1" lang="ja-JP" altLang="en-US" dirty="0"/>
                        <a:t>万円</a:t>
                      </a:r>
                    </a:p>
                  </a:txBody>
                  <a:tcPr/>
                </a:tc>
                <a:extLst>
                  <a:ext uri="{0D108BD9-81ED-4DB2-BD59-A6C34878D82A}">
                    <a16:rowId xmlns:a16="http://schemas.microsoft.com/office/drawing/2014/main" val="1061917792"/>
                  </a:ext>
                </a:extLst>
              </a:tr>
            </a:tbl>
          </a:graphicData>
        </a:graphic>
      </p:graphicFrame>
      <p:sp>
        <p:nvSpPr>
          <p:cNvPr id="4" name="日付プレースホルダー 3">
            <a:extLst>
              <a:ext uri="{FF2B5EF4-FFF2-40B4-BE49-F238E27FC236}">
                <a16:creationId xmlns:a16="http://schemas.microsoft.com/office/drawing/2014/main" id="{408B3D4A-F569-433E-9758-EF615D2EBC93}"/>
              </a:ext>
            </a:extLst>
          </p:cNvPr>
          <p:cNvSpPr>
            <a:spLocks noGrp="1"/>
          </p:cNvSpPr>
          <p:nvPr>
            <p:ph type="dt" sz="half" idx="10"/>
          </p:nvPr>
        </p:nvSpPr>
        <p:spPr>
          <a:xfrm>
            <a:off x="5405258" y="6041363"/>
            <a:ext cx="872252" cy="365125"/>
          </a:xfrm>
        </p:spPr>
        <p:txBody>
          <a:bodyPr/>
          <a:lstStyle/>
          <a:p>
            <a:fld id="{2F91DE05-F0D0-4ABA-9160-03F7DF022FF7}" type="datetime1">
              <a:rPr lang="en-US" altLang="ja-JP" sz="1100" smtClean="0"/>
              <a:pPr/>
              <a:t>4/15/2021</a:t>
            </a:fld>
            <a:endParaRPr lang="en-US" sz="1100" dirty="0"/>
          </a:p>
        </p:txBody>
      </p:sp>
      <p:sp>
        <p:nvSpPr>
          <p:cNvPr id="5" name="フッター プレースホルダー 4">
            <a:extLst>
              <a:ext uri="{FF2B5EF4-FFF2-40B4-BE49-F238E27FC236}">
                <a16:creationId xmlns:a16="http://schemas.microsoft.com/office/drawing/2014/main" id="{C78640A8-CDE0-4EA0-82DA-4794AB563C80}"/>
              </a:ext>
            </a:extLst>
          </p:cNvPr>
          <p:cNvSpPr>
            <a:spLocks noGrp="1"/>
          </p:cNvSpPr>
          <p:nvPr>
            <p:ph type="ftr" sz="quarter" idx="11"/>
          </p:nvPr>
        </p:nvSpPr>
        <p:spPr/>
        <p:txBody>
          <a:bodyPr/>
          <a:lstStyle/>
          <a:p>
            <a:r>
              <a:rPr lang="en-US" dirty="0"/>
              <a:t>Park RMC Office</a:t>
            </a:r>
          </a:p>
        </p:txBody>
      </p:sp>
      <p:sp>
        <p:nvSpPr>
          <p:cNvPr id="6" name="スライド番号プレースホルダー 5">
            <a:extLst>
              <a:ext uri="{FF2B5EF4-FFF2-40B4-BE49-F238E27FC236}">
                <a16:creationId xmlns:a16="http://schemas.microsoft.com/office/drawing/2014/main" id="{7841FAC8-60E3-472D-B805-9C89D855E7E1}"/>
              </a:ext>
            </a:extLst>
          </p:cNvPr>
          <p:cNvSpPr>
            <a:spLocks noGrp="1"/>
          </p:cNvSpPr>
          <p:nvPr>
            <p:ph type="sldNum" sz="quarter" idx="12"/>
          </p:nvPr>
        </p:nvSpPr>
        <p:spPr/>
        <p:txBody>
          <a:bodyPr/>
          <a:lstStyle/>
          <a:p>
            <a:fld id="{3A85C601-10CD-4D7F-B0B1-A03E5E48E222}" type="slidenum">
              <a:rPr lang="en-US" sz="1200" smtClean="0"/>
              <a:t>5</a:t>
            </a:fld>
            <a:endParaRPr lang="en-US" sz="1200" dirty="0"/>
          </a:p>
        </p:txBody>
      </p:sp>
      <p:sp>
        <p:nvSpPr>
          <p:cNvPr id="8" name="コンテンツ プレースホルダー 2">
            <a:extLst>
              <a:ext uri="{FF2B5EF4-FFF2-40B4-BE49-F238E27FC236}">
                <a16:creationId xmlns:a16="http://schemas.microsoft.com/office/drawing/2014/main" id="{47F81505-F068-45C2-89F9-695B19C46351}"/>
              </a:ext>
            </a:extLst>
          </p:cNvPr>
          <p:cNvSpPr txBox="1">
            <a:spLocks/>
          </p:cNvSpPr>
          <p:nvPr/>
        </p:nvSpPr>
        <p:spPr>
          <a:xfrm>
            <a:off x="496584" y="1531008"/>
            <a:ext cx="6877051" cy="451035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1600" dirty="0"/>
              <a:t>税制面</a:t>
            </a:r>
            <a:endParaRPr lang="en-US" altLang="ja-JP" sz="1600" dirty="0"/>
          </a:p>
          <a:p>
            <a:endParaRPr lang="en-US" altLang="ja-JP" sz="1600" dirty="0"/>
          </a:p>
          <a:p>
            <a:endParaRPr lang="en-US" altLang="ja-JP" sz="1600" dirty="0"/>
          </a:p>
          <a:p>
            <a:pPr marL="0" indent="0">
              <a:buNone/>
            </a:pPr>
            <a:endParaRPr lang="en-US" altLang="ja-JP" sz="1600" dirty="0"/>
          </a:p>
          <a:p>
            <a:endParaRPr lang="en-US" altLang="ja-JP" sz="1600" dirty="0">
              <a:solidFill>
                <a:srgbClr val="FF0000"/>
              </a:solidFill>
            </a:endParaRPr>
          </a:p>
          <a:p>
            <a:pPr marL="0" indent="0">
              <a:buNone/>
            </a:pPr>
            <a:endParaRPr lang="en-US" altLang="ja-JP" sz="1600" dirty="0"/>
          </a:p>
          <a:p>
            <a:r>
              <a:rPr lang="ja-JP" altLang="en-US" sz="1600" dirty="0"/>
              <a:t>法人のみに課せられる負担</a:t>
            </a:r>
            <a:endParaRPr lang="en-US" altLang="ja-JP" sz="1600" dirty="0"/>
          </a:p>
          <a:p>
            <a:pPr lvl="1">
              <a:buFont typeface="Wingdings" panose="05000000000000000000" pitchFamily="2" charset="2"/>
              <a:buChar char="Ø"/>
            </a:pPr>
            <a:r>
              <a:rPr lang="ja-JP" altLang="en-US" sz="1400" dirty="0"/>
              <a:t>社会保険：　個人に</a:t>
            </a:r>
            <a:r>
              <a:rPr lang="en-US" altLang="ja-JP" sz="1400" dirty="0"/>
              <a:t>15</a:t>
            </a:r>
            <a:r>
              <a:rPr lang="ja-JP" altLang="en-US" sz="1400" dirty="0"/>
              <a:t>％＋会社に</a:t>
            </a:r>
            <a:r>
              <a:rPr lang="en-US" altLang="ja-JP" sz="1400" dirty="0"/>
              <a:t>15</a:t>
            </a:r>
            <a:r>
              <a:rPr lang="ja-JP" altLang="en-US" sz="1400" dirty="0"/>
              <a:t>％合計</a:t>
            </a:r>
            <a:r>
              <a:rPr lang="en-US" altLang="ja-JP" sz="1400" dirty="0"/>
              <a:t>120</a:t>
            </a:r>
            <a:r>
              <a:rPr lang="ja-JP" altLang="en-US" sz="1400" dirty="0"/>
              <a:t>万円</a:t>
            </a:r>
            <a:endParaRPr lang="en-US" altLang="ja-JP" sz="1400" dirty="0"/>
          </a:p>
          <a:p>
            <a:pPr lvl="1">
              <a:buFont typeface="Wingdings" panose="05000000000000000000" pitchFamily="2" charset="2"/>
              <a:buChar char="Ø"/>
            </a:pPr>
            <a:r>
              <a:rPr lang="ja-JP" altLang="en-US" sz="1400" dirty="0"/>
              <a:t>専門職報酬：社労士（６～１</a:t>
            </a:r>
            <a:r>
              <a:rPr lang="en-US" altLang="ja-JP" sz="1400" dirty="0"/>
              <a:t>2</a:t>
            </a:r>
            <a:r>
              <a:rPr lang="ja-JP" altLang="en-US" sz="1400" dirty="0"/>
              <a:t>万円）、税理士（</a:t>
            </a:r>
            <a:r>
              <a:rPr lang="en-US" altLang="ja-JP" sz="1400" dirty="0"/>
              <a:t>50</a:t>
            </a:r>
            <a:r>
              <a:rPr lang="ja-JP" altLang="en-US" sz="1400" dirty="0"/>
              <a:t>～</a:t>
            </a:r>
            <a:r>
              <a:rPr lang="en-US" altLang="ja-JP" sz="1400" dirty="0"/>
              <a:t>100</a:t>
            </a:r>
            <a:r>
              <a:rPr lang="ja-JP" altLang="en-US" sz="1400" dirty="0"/>
              <a:t>万円）</a:t>
            </a:r>
            <a:endParaRPr lang="en-US" altLang="ja-JP" sz="1400" dirty="0"/>
          </a:p>
          <a:p>
            <a:r>
              <a:rPr lang="ja-JP" altLang="en-US" sz="1600" dirty="0"/>
              <a:t>結論</a:t>
            </a:r>
            <a:endParaRPr lang="en-US" altLang="ja-JP" sz="1600" dirty="0"/>
          </a:p>
          <a:p>
            <a:pPr marL="0" indent="0">
              <a:buNone/>
            </a:pPr>
            <a:r>
              <a:rPr lang="ja-JP" altLang="en-US" sz="1600" dirty="0"/>
              <a:t>設立時の売り上げが</a:t>
            </a:r>
            <a:r>
              <a:rPr lang="ja-JP" altLang="en-US" sz="1600" dirty="0">
                <a:solidFill>
                  <a:srgbClr val="0000FF"/>
                </a:solidFill>
              </a:rPr>
              <a:t>２千万円</a:t>
            </a:r>
            <a:r>
              <a:rPr lang="ja-JP" altLang="en-US" sz="1600" dirty="0"/>
              <a:t>あり、以後</a:t>
            </a:r>
            <a:r>
              <a:rPr lang="ja-JP" altLang="en-US" sz="1600" dirty="0">
                <a:solidFill>
                  <a:srgbClr val="0000FF"/>
                </a:solidFill>
              </a:rPr>
              <a:t>コンスタントに１千万円以上</a:t>
            </a:r>
            <a:r>
              <a:rPr lang="ja-JP" altLang="en-US" sz="1600" dirty="0"/>
              <a:t>の売り上げが継続する</a:t>
            </a:r>
            <a:r>
              <a:rPr lang="ja-JP" altLang="en-US" sz="1600" b="1" dirty="0">
                <a:solidFill>
                  <a:schemeClr val="accent4"/>
                </a:solidFill>
              </a:rPr>
              <a:t>見通しが立った時</a:t>
            </a:r>
            <a:r>
              <a:rPr lang="ja-JP" altLang="en-US" sz="1600" dirty="0"/>
              <a:t>が法人化の目安。</a:t>
            </a:r>
            <a:endParaRPr lang="en-US" altLang="ja-JP" sz="1600" dirty="0"/>
          </a:p>
        </p:txBody>
      </p:sp>
      <p:pic>
        <p:nvPicPr>
          <p:cNvPr id="3" name="オーディオ 2">
            <a:hlinkClick r:id="" action="ppaction://media"/>
            <a:extLst>
              <a:ext uri="{FF2B5EF4-FFF2-40B4-BE49-F238E27FC236}">
                <a16:creationId xmlns:a16="http://schemas.microsoft.com/office/drawing/2014/main" id="{B3EAD903-977C-43AF-B525-818C7B377E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3076068"/>
      </p:ext>
    </p:extLst>
  </p:cSld>
  <p:clrMapOvr>
    <a:masterClrMapping/>
  </p:clrMapOvr>
  <mc:AlternateContent xmlns:mc="http://schemas.openxmlformats.org/markup-compatibility/2006" xmlns:p14="http://schemas.microsoft.com/office/powerpoint/2010/main">
    <mc:Choice Requires="p14">
      <p:transition spd="slow" p14:dur="2000" advTm="132271"/>
    </mc:Choice>
    <mc:Fallback xmlns="">
      <p:transition spd="slow" advTm="132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B59A76-9DA2-4922-8599-D417417ECD7A}"/>
              </a:ext>
            </a:extLst>
          </p:cNvPr>
          <p:cNvSpPr>
            <a:spLocks noGrp="1"/>
          </p:cNvSpPr>
          <p:nvPr>
            <p:ph type="title"/>
          </p:nvPr>
        </p:nvSpPr>
        <p:spPr>
          <a:xfrm>
            <a:off x="609599" y="679379"/>
            <a:ext cx="6347713" cy="1320800"/>
          </a:xfrm>
        </p:spPr>
        <p:txBody>
          <a:bodyPr/>
          <a:lstStyle/>
          <a:p>
            <a:r>
              <a:rPr lang="ja-JP" altLang="en-US" dirty="0">
                <a:solidFill>
                  <a:schemeClr val="tx1"/>
                </a:solidFill>
              </a:rPr>
              <a:t>法人化急ぐべきか？</a:t>
            </a:r>
          </a:p>
        </p:txBody>
      </p:sp>
      <p:sp>
        <p:nvSpPr>
          <p:cNvPr id="3" name="コンテンツ プレースホルダー 2">
            <a:extLst>
              <a:ext uri="{FF2B5EF4-FFF2-40B4-BE49-F238E27FC236}">
                <a16:creationId xmlns:a16="http://schemas.microsoft.com/office/drawing/2014/main" id="{14F67EA7-DE1C-4807-828B-81B62BDCD685}"/>
              </a:ext>
            </a:extLst>
          </p:cNvPr>
          <p:cNvSpPr>
            <a:spLocks noGrp="1"/>
          </p:cNvSpPr>
          <p:nvPr>
            <p:ph idx="1"/>
          </p:nvPr>
        </p:nvSpPr>
        <p:spPr>
          <a:xfrm>
            <a:off x="609598" y="1488613"/>
            <a:ext cx="6877052" cy="4552750"/>
          </a:xfrm>
        </p:spPr>
        <p:txBody>
          <a:bodyPr>
            <a:normAutofit fontScale="70000" lnSpcReduction="20000"/>
          </a:bodyPr>
          <a:lstStyle/>
          <a:p>
            <a:r>
              <a:rPr lang="en-US" altLang="ja-JP" sz="2400" b="1" dirty="0"/>
              <a:t>2023</a:t>
            </a:r>
            <a:r>
              <a:rPr lang="ja-JP" altLang="en-US" sz="2400" b="1" dirty="0"/>
              <a:t>年</a:t>
            </a:r>
            <a:r>
              <a:rPr lang="en-US" altLang="ja-JP" sz="2400" b="1" dirty="0"/>
              <a:t>10</a:t>
            </a:r>
            <a:r>
              <a:rPr lang="ja-JP" altLang="en-US" sz="2400" b="1" dirty="0"/>
              <a:t>月導入予定のインボイス制度</a:t>
            </a:r>
            <a:endParaRPr lang="en-US" altLang="ja-JP" sz="2400" b="1" dirty="0"/>
          </a:p>
          <a:p>
            <a:pPr marL="0" indent="0">
              <a:buNone/>
            </a:pPr>
            <a:r>
              <a:rPr kumimoji="1" lang="ja-JP" altLang="en-US" sz="2000" dirty="0"/>
              <a:t>趣旨：消費税を貰っているのに納めない</a:t>
            </a:r>
            <a:r>
              <a:rPr kumimoji="1" lang="ja-JP" altLang="en-US" sz="2000" dirty="0">
                <a:solidFill>
                  <a:schemeClr val="accent4"/>
                </a:solidFill>
              </a:rPr>
              <a:t>（益税）</a:t>
            </a:r>
            <a:r>
              <a:rPr kumimoji="1" lang="ja-JP" altLang="en-US" sz="2000" dirty="0"/>
              <a:t>事業主を撲滅するねらい。</a:t>
            </a:r>
            <a:endParaRPr kumimoji="1" lang="en-US" altLang="ja-JP" sz="2000" dirty="0"/>
          </a:p>
          <a:p>
            <a:pPr>
              <a:buFont typeface="Wingdings" panose="05000000000000000000" pitchFamily="2" charset="2"/>
              <a:buChar char="Ø"/>
            </a:pPr>
            <a:r>
              <a:rPr lang="ja-JP" altLang="en-US" sz="2000" dirty="0"/>
              <a:t>法人設立時の消費税２年免税制度</a:t>
            </a:r>
            <a:endParaRPr lang="en-US" altLang="ja-JP" sz="2000" dirty="0"/>
          </a:p>
          <a:p>
            <a:pPr>
              <a:buFont typeface="Wingdings" panose="05000000000000000000" pitchFamily="2" charset="2"/>
              <a:buChar char="Ø"/>
            </a:pPr>
            <a:endParaRPr lang="en-US" altLang="ja-JP" sz="2000" dirty="0"/>
          </a:p>
          <a:p>
            <a:pPr>
              <a:buFont typeface="Wingdings" panose="05000000000000000000" pitchFamily="2" charset="2"/>
              <a:buChar char="Ø"/>
            </a:pPr>
            <a:endParaRPr lang="en-US" altLang="ja-JP" sz="2000" dirty="0"/>
          </a:p>
          <a:p>
            <a:pPr>
              <a:buFont typeface="Wingdings" panose="05000000000000000000" pitchFamily="2" charset="2"/>
              <a:buChar char="Ø"/>
            </a:pPr>
            <a:endParaRPr lang="en-US" altLang="ja-JP" sz="2000" dirty="0"/>
          </a:p>
          <a:p>
            <a:pPr>
              <a:buFont typeface="Wingdings" panose="05000000000000000000" pitchFamily="2" charset="2"/>
              <a:buChar char="Ø"/>
            </a:pPr>
            <a:endParaRPr kumimoji="1" lang="en-US" altLang="ja-JP" sz="2000" dirty="0"/>
          </a:p>
          <a:p>
            <a:pPr>
              <a:buFont typeface="Wingdings" panose="05000000000000000000" pitchFamily="2" charset="2"/>
              <a:buChar char="Ø"/>
            </a:pPr>
            <a:endParaRPr lang="en-US" altLang="ja-JP" sz="2000" dirty="0"/>
          </a:p>
          <a:p>
            <a:pPr marL="0" indent="0">
              <a:buNone/>
            </a:pPr>
            <a:r>
              <a:rPr lang="ja-JP" altLang="en-US" sz="2000" dirty="0"/>
              <a:t>消費税免税要件：</a:t>
            </a:r>
            <a:endParaRPr lang="en-US" altLang="ja-JP" sz="2000" dirty="0"/>
          </a:p>
          <a:p>
            <a:pPr>
              <a:buFont typeface="Wingdings" panose="05000000000000000000" pitchFamily="2" charset="2"/>
              <a:buChar char="l"/>
            </a:pPr>
            <a:r>
              <a:rPr lang="ja-JP" altLang="en-US" sz="2000" dirty="0"/>
              <a:t>設立時資本金</a:t>
            </a:r>
            <a:r>
              <a:rPr lang="en-US" altLang="ja-JP" sz="2000" dirty="0">
                <a:solidFill>
                  <a:srgbClr val="0000FF"/>
                </a:solidFill>
              </a:rPr>
              <a:t>1</a:t>
            </a:r>
            <a:r>
              <a:rPr lang="ja-JP" altLang="en-US" sz="2000" dirty="0">
                <a:solidFill>
                  <a:srgbClr val="0000FF"/>
                </a:solidFill>
              </a:rPr>
              <a:t>千万円未</a:t>
            </a:r>
            <a:r>
              <a:rPr lang="ja-JP" altLang="en-US" sz="2000" dirty="0"/>
              <a:t>満</a:t>
            </a:r>
            <a:endParaRPr lang="en-US" altLang="ja-JP" sz="2000" dirty="0"/>
          </a:p>
          <a:p>
            <a:pPr>
              <a:buFont typeface="Wingdings" panose="05000000000000000000" pitchFamily="2" charset="2"/>
              <a:buChar char="l"/>
            </a:pPr>
            <a:r>
              <a:rPr lang="ja-JP" altLang="en-US" sz="2000" dirty="0"/>
              <a:t>第１期の上半期が。</a:t>
            </a:r>
            <a:br>
              <a:rPr lang="en-US" altLang="ja-JP" sz="2000" dirty="0"/>
            </a:br>
            <a:r>
              <a:rPr lang="ja-JP" altLang="en-US" sz="2000" dirty="0"/>
              <a:t>売り上げ１千万円以下＆給与合計１千万円以下で⇒</a:t>
            </a:r>
            <a:r>
              <a:rPr lang="ja-JP" altLang="en-US" sz="2000" dirty="0">
                <a:solidFill>
                  <a:srgbClr val="0000FF"/>
                </a:solidFill>
              </a:rPr>
              <a:t>第二期も免税</a:t>
            </a:r>
            <a:endParaRPr lang="en-US" altLang="ja-JP" sz="2000" dirty="0">
              <a:solidFill>
                <a:srgbClr val="0000FF"/>
              </a:solidFill>
            </a:endParaRPr>
          </a:p>
          <a:p>
            <a:pPr>
              <a:buFont typeface="Wingdings" panose="05000000000000000000" pitchFamily="2" charset="2"/>
              <a:buChar char="Ø"/>
            </a:pPr>
            <a:r>
              <a:rPr lang="ja-JP" altLang="en-US" sz="2000" b="1" dirty="0"/>
              <a:t>ところが、</a:t>
            </a:r>
            <a:r>
              <a:rPr lang="en-US" altLang="ja-JP" sz="2000" b="1" dirty="0"/>
              <a:t>2023</a:t>
            </a:r>
            <a:r>
              <a:rPr lang="ja-JP" altLang="en-US" sz="2000" b="1" dirty="0"/>
              <a:t>年</a:t>
            </a:r>
            <a:r>
              <a:rPr lang="en-US" altLang="ja-JP" sz="2000" b="1" dirty="0"/>
              <a:t>10</a:t>
            </a:r>
            <a:r>
              <a:rPr lang="ja-JP" altLang="en-US" sz="2000" b="1" dirty="0"/>
              <a:t>月からは</a:t>
            </a:r>
            <a:r>
              <a:rPr lang="ja-JP" altLang="en-US" sz="2000" b="1" dirty="0">
                <a:solidFill>
                  <a:schemeClr val="accent4"/>
                </a:solidFill>
              </a:rPr>
              <a:t>適格請求書（インボイス）番号</a:t>
            </a:r>
            <a:r>
              <a:rPr lang="ja-JP" altLang="en-US" sz="2000" b="1" dirty="0"/>
              <a:t>を持っていないと、客先が支払い消費税を売り上げに転嫁できなくなる。</a:t>
            </a:r>
            <a:endParaRPr lang="en-US" altLang="ja-JP" sz="2000" b="1" dirty="0"/>
          </a:p>
          <a:p>
            <a:pPr marL="0" indent="0" algn="ctr">
              <a:buNone/>
            </a:pPr>
            <a:r>
              <a:rPr kumimoji="1" lang="en-US" altLang="ja-JP" sz="2000" b="1" dirty="0">
                <a:solidFill>
                  <a:schemeClr val="accent4"/>
                </a:solidFill>
              </a:rPr>
              <a:t>2023</a:t>
            </a:r>
            <a:r>
              <a:rPr kumimoji="1" lang="ja-JP" altLang="en-US" sz="2000" b="1" dirty="0">
                <a:solidFill>
                  <a:schemeClr val="accent4"/>
                </a:solidFill>
              </a:rPr>
              <a:t>年以降は、消費税免税制度のメリットは消滅する。</a:t>
            </a:r>
            <a:endParaRPr kumimoji="1" lang="en-US" altLang="ja-JP" sz="2000" b="1" dirty="0">
              <a:solidFill>
                <a:schemeClr val="accent4"/>
              </a:solidFill>
            </a:endParaRPr>
          </a:p>
          <a:p>
            <a:pPr>
              <a:buFont typeface="Wingdings" panose="05000000000000000000" pitchFamily="2" charset="2"/>
              <a:buChar char="Ø"/>
            </a:pPr>
            <a:endParaRPr lang="en-US" altLang="ja-JP" sz="2000" dirty="0"/>
          </a:p>
          <a:p>
            <a:pPr>
              <a:buFont typeface="Wingdings" panose="05000000000000000000" pitchFamily="2" charset="2"/>
              <a:buChar char="Ø"/>
            </a:pPr>
            <a:endParaRPr kumimoji="1" lang="ja-JP" altLang="en-US" sz="2000" dirty="0"/>
          </a:p>
        </p:txBody>
      </p:sp>
      <p:sp>
        <p:nvSpPr>
          <p:cNvPr id="4" name="日付プレースホルダー 3">
            <a:extLst>
              <a:ext uri="{FF2B5EF4-FFF2-40B4-BE49-F238E27FC236}">
                <a16:creationId xmlns:a16="http://schemas.microsoft.com/office/drawing/2014/main" id="{FB7266AF-1E98-4D36-9C01-454909289312}"/>
              </a:ext>
            </a:extLst>
          </p:cNvPr>
          <p:cNvSpPr>
            <a:spLocks noGrp="1"/>
          </p:cNvSpPr>
          <p:nvPr>
            <p:ph type="dt" sz="half" idx="10"/>
          </p:nvPr>
        </p:nvSpPr>
        <p:spPr>
          <a:xfrm>
            <a:off x="5405257" y="6041363"/>
            <a:ext cx="944171" cy="257837"/>
          </a:xfrm>
        </p:spPr>
        <p:txBody>
          <a:bodyPr/>
          <a:lstStyle/>
          <a:p>
            <a:fld id="{2F91DE05-F0D0-4ABA-9160-03F7DF022FF7}" type="datetime1">
              <a:rPr lang="en-US" altLang="ja-JP" sz="1050" smtClean="0"/>
              <a:t>4/15/2021</a:t>
            </a:fld>
            <a:endParaRPr lang="en-US" dirty="0"/>
          </a:p>
        </p:txBody>
      </p:sp>
      <p:sp>
        <p:nvSpPr>
          <p:cNvPr id="5" name="フッター プレースホルダー 4">
            <a:extLst>
              <a:ext uri="{FF2B5EF4-FFF2-40B4-BE49-F238E27FC236}">
                <a16:creationId xmlns:a16="http://schemas.microsoft.com/office/drawing/2014/main" id="{CA110DDA-CF2A-420F-BFC7-80E1CCB9CB24}"/>
              </a:ext>
            </a:extLst>
          </p:cNvPr>
          <p:cNvSpPr>
            <a:spLocks noGrp="1"/>
          </p:cNvSpPr>
          <p:nvPr>
            <p:ph type="ftr" sz="quarter" idx="11"/>
          </p:nvPr>
        </p:nvSpPr>
        <p:spPr/>
        <p:txBody>
          <a:bodyPr/>
          <a:lstStyle/>
          <a:p>
            <a:r>
              <a:rPr lang="en-US" dirty="0"/>
              <a:t>Park RMC Office</a:t>
            </a:r>
          </a:p>
        </p:txBody>
      </p:sp>
      <p:sp>
        <p:nvSpPr>
          <p:cNvPr id="6" name="スライド番号プレースホルダー 5">
            <a:extLst>
              <a:ext uri="{FF2B5EF4-FFF2-40B4-BE49-F238E27FC236}">
                <a16:creationId xmlns:a16="http://schemas.microsoft.com/office/drawing/2014/main" id="{2C4DF622-F054-4CC6-8A13-67104FB3A3C7}"/>
              </a:ext>
            </a:extLst>
          </p:cNvPr>
          <p:cNvSpPr>
            <a:spLocks noGrp="1"/>
          </p:cNvSpPr>
          <p:nvPr>
            <p:ph type="sldNum" sz="quarter" idx="12"/>
          </p:nvPr>
        </p:nvSpPr>
        <p:spPr/>
        <p:txBody>
          <a:bodyPr/>
          <a:lstStyle/>
          <a:p>
            <a:fld id="{3A85C601-10CD-4D7F-B0B1-A03E5E48E222}" type="slidenum">
              <a:rPr lang="en-US" sz="1200" smtClean="0"/>
              <a:t>6</a:t>
            </a:fld>
            <a:endParaRPr lang="en-US" sz="1200" dirty="0"/>
          </a:p>
        </p:txBody>
      </p:sp>
      <p:graphicFrame>
        <p:nvGraphicFramePr>
          <p:cNvPr id="7" name="表 7">
            <a:extLst>
              <a:ext uri="{FF2B5EF4-FFF2-40B4-BE49-F238E27FC236}">
                <a16:creationId xmlns:a16="http://schemas.microsoft.com/office/drawing/2014/main" id="{5E9BF656-01C4-4E8C-8B64-AE705D8D8822}"/>
              </a:ext>
            </a:extLst>
          </p:cNvPr>
          <p:cNvGraphicFramePr>
            <a:graphicFrameLocks noGrp="1"/>
          </p:cNvGraphicFramePr>
          <p:nvPr>
            <p:extLst>
              <p:ext uri="{D42A27DB-BD31-4B8C-83A1-F6EECF244321}">
                <p14:modId xmlns:p14="http://schemas.microsoft.com/office/powerpoint/2010/main" val="2925747404"/>
              </p:ext>
            </p:extLst>
          </p:nvPr>
        </p:nvGraphicFramePr>
        <p:xfrm>
          <a:off x="735455" y="2444189"/>
          <a:ext cx="6096000" cy="1320799"/>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626733009"/>
                    </a:ext>
                  </a:extLst>
                </a:gridCol>
                <a:gridCol w="1219200">
                  <a:extLst>
                    <a:ext uri="{9D8B030D-6E8A-4147-A177-3AD203B41FA5}">
                      <a16:colId xmlns:a16="http://schemas.microsoft.com/office/drawing/2014/main" val="879588594"/>
                    </a:ext>
                  </a:extLst>
                </a:gridCol>
                <a:gridCol w="1219200">
                  <a:extLst>
                    <a:ext uri="{9D8B030D-6E8A-4147-A177-3AD203B41FA5}">
                      <a16:colId xmlns:a16="http://schemas.microsoft.com/office/drawing/2014/main" val="1684299985"/>
                    </a:ext>
                  </a:extLst>
                </a:gridCol>
                <a:gridCol w="1219200">
                  <a:extLst>
                    <a:ext uri="{9D8B030D-6E8A-4147-A177-3AD203B41FA5}">
                      <a16:colId xmlns:a16="http://schemas.microsoft.com/office/drawing/2014/main" val="3609752301"/>
                    </a:ext>
                  </a:extLst>
                </a:gridCol>
                <a:gridCol w="1219200">
                  <a:extLst>
                    <a:ext uri="{9D8B030D-6E8A-4147-A177-3AD203B41FA5}">
                      <a16:colId xmlns:a16="http://schemas.microsoft.com/office/drawing/2014/main" val="1220938919"/>
                    </a:ext>
                  </a:extLst>
                </a:gridCol>
              </a:tblGrid>
              <a:tr h="436227">
                <a:tc>
                  <a:txBody>
                    <a:bodyPr/>
                    <a:lstStyle/>
                    <a:p>
                      <a:endParaRPr kumimoji="1" lang="ja-JP" altLang="en-US"/>
                    </a:p>
                  </a:txBody>
                  <a:tcPr/>
                </a:tc>
                <a:tc>
                  <a:txBody>
                    <a:bodyPr/>
                    <a:lstStyle/>
                    <a:p>
                      <a:r>
                        <a:rPr kumimoji="1" lang="en-US" altLang="ja-JP" dirty="0"/>
                        <a:t>2021</a:t>
                      </a:r>
                      <a:endParaRPr kumimoji="1" lang="ja-JP" altLang="en-US" dirty="0"/>
                    </a:p>
                  </a:txBody>
                  <a:tcPr/>
                </a:tc>
                <a:tc>
                  <a:txBody>
                    <a:bodyPr/>
                    <a:lstStyle/>
                    <a:p>
                      <a:r>
                        <a:rPr kumimoji="1" lang="en-US" altLang="ja-JP" dirty="0"/>
                        <a:t>2022</a:t>
                      </a:r>
                      <a:endParaRPr kumimoji="1" lang="ja-JP" altLang="en-US" dirty="0"/>
                    </a:p>
                  </a:txBody>
                  <a:tcPr/>
                </a:tc>
                <a:tc>
                  <a:txBody>
                    <a:bodyPr/>
                    <a:lstStyle/>
                    <a:p>
                      <a:r>
                        <a:rPr kumimoji="1" lang="en-US" altLang="ja-JP" dirty="0"/>
                        <a:t>2023</a:t>
                      </a:r>
                      <a:endParaRPr kumimoji="1" lang="ja-JP" altLang="en-US" dirty="0"/>
                    </a:p>
                  </a:txBody>
                  <a:tcPr/>
                </a:tc>
                <a:tc>
                  <a:txBody>
                    <a:bodyPr/>
                    <a:lstStyle/>
                    <a:p>
                      <a:r>
                        <a:rPr kumimoji="1" lang="en-US" altLang="ja-JP" dirty="0"/>
                        <a:t>2024</a:t>
                      </a:r>
                      <a:endParaRPr kumimoji="1" lang="ja-JP" altLang="en-US" dirty="0"/>
                    </a:p>
                  </a:txBody>
                  <a:tcPr/>
                </a:tc>
                <a:extLst>
                  <a:ext uri="{0D108BD9-81ED-4DB2-BD59-A6C34878D82A}">
                    <a16:rowId xmlns:a16="http://schemas.microsoft.com/office/drawing/2014/main" val="1515096363"/>
                  </a:ext>
                </a:extLst>
              </a:tr>
              <a:tr h="442286">
                <a:tc>
                  <a:txBody>
                    <a:bodyPr/>
                    <a:lstStyle/>
                    <a:p>
                      <a:r>
                        <a:rPr kumimoji="1" lang="ja-JP" altLang="en-US" dirty="0"/>
                        <a:t>会社設立</a:t>
                      </a:r>
                    </a:p>
                  </a:txBody>
                  <a:tcPr/>
                </a:tc>
                <a:tc>
                  <a:txBody>
                    <a:bodyPr/>
                    <a:lstStyle/>
                    <a:p>
                      <a:r>
                        <a:rPr kumimoji="1" lang="ja-JP" altLang="en-US" dirty="0"/>
                        <a:t>第１期</a:t>
                      </a:r>
                    </a:p>
                  </a:txBody>
                  <a:tcPr/>
                </a:tc>
                <a:tc>
                  <a:txBody>
                    <a:bodyPr/>
                    <a:lstStyle/>
                    <a:p>
                      <a:r>
                        <a:rPr kumimoji="1" lang="ja-JP" altLang="en-US" dirty="0"/>
                        <a:t>第２期</a:t>
                      </a:r>
                    </a:p>
                  </a:txBody>
                  <a:tcPr/>
                </a:tc>
                <a:tc>
                  <a:txBody>
                    <a:bodyPr/>
                    <a:lstStyle/>
                    <a:p>
                      <a:r>
                        <a:rPr kumimoji="1" lang="ja-JP" altLang="en-US" dirty="0"/>
                        <a:t>第３期</a:t>
                      </a:r>
                    </a:p>
                  </a:txBody>
                  <a:tcPr/>
                </a:tc>
                <a:tc>
                  <a:txBody>
                    <a:bodyPr/>
                    <a:lstStyle/>
                    <a:p>
                      <a:r>
                        <a:rPr kumimoji="1" lang="ja-JP" altLang="en-US" dirty="0"/>
                        <a:t>第４期</a:t>
                      </a:r>
                    </a:p>
                  </a:txBody>
                  <a:tcPr/>
                </a:tc>
                <a:extLst>
                  <a:ext uri="{0D108BD9-81ED-4DB2-BD59-A6C34878D82A}">
                    <a16:rowId xmlns:a16="http://schemas.microsoft.com/office/drawing/2014/main" val="2734499665"/>
                  </a:ext>
                </a:extLst>
              </a:tr>
              <a:tr h="442286">
                <a:tc>
                  <a:txBody>
                    <a:bodyPr/>
                    <a:lstStyle/>
                    <a:p>
                      <a:r>
                        <a:rPr kumimoji="1" lang="ja-JP" altLang="en-US" dirty="0"/>
                        <a:t>消費税</a:t>
                      </a:r>
                    </a:p>
                  </a:txBody>
                  <a:tcPr/>
                </a:tc>
                <a:tc>
                  <a:txBody>
                    <a:bodyPr/>
                    <a:lstStyle/>
                    <a:p>
                      <a:r>
                        <a:rPr kumimoji="1" lang="ja-JP" altLang="en-US" dirty="0">
                          <a:solidFill>
                            <a:srgbClr val="0000FF"/>
                          </a:solidFill>
                        </a:rPr>
                        <a:t>免税</a:t>
                      </a:r>
                    </a:p>
                  </a:txBody>
                  <a:tcPr/>
                </a:tc>
                <a:tc>
                  <a:txBody>
                    <a:bodyPr/>
                    <a:lstStyle/>
                    <a:p>
                      <a:r>
                        <a:rPr kumimoji="1" lang="ja-JP" altLang="en-US" dirty="0">
                          <a:solidFill>
                            <a:srgbClr val="0000FF"/>
                          </a:solidFill>
                        </a:rPr>
                        <a:t>免税</a:t>
                      </a:r>
                    </a:p>
                  </a:txBody>
                  <a:tcPr/>
                </a:tc>
                <a:tc>
                  <a:txBody>
                    <a:bodyPr/>
                    <a:lstStyle/>
                    <a:p>
                      <a:r>
                        <a:rPr kumimoji="1" lang="ja-JP" altLang="en-US" dirty="0">
                          <a:solidFill>
                            <a:srgbClr val="FF0000"/>
                          </a:solidFill>
                        </a:rPr>
                        <a:t>課税</a:t>
                      </a:r>
                    </a:p>
                  </a:txBody>
                  <a:tcPr/>
                </a:tc>
                <a:tc>
                  <a:txBody>
                    <a:bodyPr/>
                    <a:lstStyle/>
                    <a:p>
                      <a:r>
                        <a:rPr kumimoji="1" lang="ja-JP" altLang="en-US" dirty="0">
                          <a:solidFill>
                            <a:srgbClr val="FF0000"/>
                          </a:solidFill>
                        </a:rPr>
                        <a:t>課税</a:t>
                      </a:r>
                    </a:p>
                  </a:txBody>
                  <a:tcPr/>
                </a:tc>
                <a:extLst>
                  <a:ext uri="{0D108BD9-81ED-4DB2-BD59-A6C34878D82A}">
                    <a16:rowId xmlns:a16="http://schemas.microsoft.com/office/drawing/2014/main" val="2969421577"/>
                  </a:ext>
                </a:extLst>
              </a:tr>
            </a:tbl>
          </a:graphicData>
        </a:graphic>
      </p:graphicFrame>
      <p:pic>
        <p:nvPicPr>
          <p:cNvPr id="8" name="オーディオ 7">
            <a:hlinkClick r:id="" action="ppaction://media"/>
            <a:extLst>
              <a:ext uri="{FF2B5EF4-FFF2-40B4-BE49-F238E27FC236}">
                <a16:creationId xmlns:a16="http://schemas.microsoft.com/office/drawing/2014/main" id="{5F5E331B-A926-4C4A-AAEB-76850F0D94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25648931"/>
      </p:ext>
    </p:extLst>
  </p:cSld>
  <p:clrMapOvr>
    <a:masterClrMapping/>
  </p:clrMapOvr>
  <mc:AlternateContent xmlns:mc="http://schemas.openxmlformats.org/markup-compatibility/2006" xmlns:p14="http://schemas.microsoft.com/office/powerpoint/2010/main">
    <mc:Choice Requires="p14">
      <p:transition spd="slow" p14:dur="2000" advTm="166314"/>
    </mc:Choice>
    <mc:Fallback xmlns="">
      <p:transition spd="slow" advTm="166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6CFB16-A723-4BF5-9055-65076AC754FF}"/>
              </a:ext>
            </a:extLst>
          </p:cNvPr>
          <p:cNvSpPr>
            <a:spLocks noGrp="1"/>
          </p:cNvSpPr>
          <p:nvPr>
            <p:ph type="title"/>
          </p:nvPr>
        </p:nvSpPr>
        <p:spPr>
          <a:xfrm>
            <a:off x="609949" y="671245"/>
            <a:ext cx="6347713" cy="1320800"/>
          </a:xfrm>
        </p:spPr>
        <p:txBody>
          <a:bodyPr/>
          <a:lstStyle/>
          <a:p>
            <a:r>
              <a:rPr lang="ja-JP" altLang="en-US" dirty="0">
                <a:solidFill>
                  <a:schemeClr val="tx1"/>
                </a:solidFill>
              </a:rPr>
              <a:t>設立するときの資本金は？</a:t>
            </a:r>
          </a:p>
        </p:txBody>
      </p:sp>
      <p:graphicFrame>
        <p:nvGraphicFramePr>
          <p:cNvPr id="7" name="コンテンツ プレースホルダー 6">
            <a:extLst>
              <a:ext uri="{FF2B5EF4-FFF2-40B4-BE49-F238E27FC236}">
                <a16:creationId xmlns:a16="http://schemas.microsoft.com/office/drawing/2014/main" id="{31519949-900B-4710-A897-23E537BF6D60}"/>
              </a:ext>
            </a:extLst>
          </p:cNvPr>
          <p:cNvGraphicFramePr>
            <a:graphicFrameLocks noGrp="1"/>
          </p:cNvGraphicFramePr>
          <p:nvPr>
            <p:ph idx="1"/>
            <p:extLst>
              <p:ext uri="{D42A27DB-BD31-4B8C-83A1-F6EECF244321}">
                <p14:modId xmlns:p14="http://schemas.microsoft.com/office/powerpoint/2010/main" val="3741706817"/>
              </p:ext>
            </p:extLst>
          </p:nvPr>
        </p:nvGraphicFramePr>
        <p:xfrm>
          <a:off x="850182" y="2634944"/>
          <a:ext cx="5867245" cy="1381760"/>
        </p:xfrm>
        <a:graphic>
          <a:graphicData uri="http://schemas.openxmlformats.org/drawingml/2006/table">
            <a:tbl>
              <a:tblPr/>
              <a:tblGrid>
                <a:gridCol w="2367865">
                  <a:extLst>
                    <a:ext uri="{9D8B030D-6E8A-4147-A177-3AD203B41FA5}">
                      <a16:colId xmlns:a16="http://schemas.microsoft.com/office/drawing/2014/main" val="3956171284"/>
                    </a:ext>
                  </a:extLst>
                </a:gridCol>
                <a:gridCol w="1848502">
                  <a:extLst>
                    <a:ext uri="{9D8B030D-6E8A-4147-A177-3AD203B41FA5}">
                      <a16:colId xmlns:a16="http://schemas.microsoft.com/office/drawing/2014/main" val="256311753"/>
                    </a:ext>
                  </a:extLst>
                </a:gridCol>
                <a:gridCol w="1650878">
                  <a:extLst>
                    <a:ext uri="{9D8B030D-6E8A-4147-A177-3AD203B41FA5}">
                      <a16:colId xmlns:a16="http://schemas.microsoft.com/office/drawing/2014/main" val="4043077347"/>
                    </a:ext>
                  </a:extLst>
                </a:gridCol>
              </a:tblGrid>
              <a:tr h="0">
                <a:tc>
                  <a:txBody>
                    <a:bodyPr/>
                    <a:lstStyle/>
                    <a:p>
                      <a:pPr fontAlgn="t">
                        <a:spcBef>
                          <a:spcPts val="0"/>
                        </a:spcBef>
                        <a:spcAft>
                          <a:spcPts val="700"/>
                        </a:spcAft>
                      </a:pPr>
                      <a:r>
                        <a:rPr lang="ja-JP" sz="1600" b="1" dirty="0">
                          <a:solidFill>
                            <a:srgbClr val="333333"/>
                          </a:solidFill>
                          <a:effectLst/>
                          <a:ea typeface="游ゴシック" panose="020B0400000000000000" pitchFamily="50" charset="-128"/>
                        </a:rPr>
                        <a:t>資本金</a:t>
                      </a:r>
                      <a:endParaRPr lang="ja-JP" sz="1600" dirty="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fontAlgn="t">
                        <a:spcBef>
                          <a:spcPts val="0"/>
                        </a:spcBef>
                        <a:spcAft>
                          <a:spcPts val="700"/>
                        </a:spcAft>
                      </a:pPr>
                      <a:r>
                        <a:rPr lang="en-US" sz="1600" b="1" dirty="0">
                          <a:solidFill>
                            <a:srgbClr val="333333"/>
                          </a:solidFill>
                          <a:effectLst/>
                          <a:ea typeface="游ゴシック" panose="020B0400000000000000" pitchFamily="50" charset="-128"/>
                        </a:rPr>
                        <a:t>1,000</a:t>
                      </a:r>
                      <a:r>
                        <a:rPr lang="ja-JP" sz="1600" b="1" dirty="0">
                          <a:solidFill>
                            <a:srgbClr val="333333"/>
                          </a:solidFill>
                          <a:effectLst/>
                          <a:ea typeface="游ゴシック" panose="020B0400000000000000" pitchFamily="50" charset="-128"/>
                        </a:rPr>
                        <a:t>万円未満</a:t>
                      </a:r>
                      <a:endParaRPr lang="ja-JP" sz="1600" dirty="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fontAlgn="t">
                        <a:spcBef>
                          <a:spcPts val="0"/>
                        </a:spcBef>
                        <a:spcAft>
                          <a:spcPts val="700"/>
                        </a:spcAft>
                      </a:pPr>
                      <a:r>
                        <a:rPr lang="en-US" sz="1600" b="1">
                          <a:solidFill>
                            <a:srgbClr val="333333"/>
                          </a:solidFill>
                          <a:effectLst/>
                          <a:ea typeface="游ゴシック" panose="020B0400000000000000" pitchFamily="50" charset="-128"/>
                        </a:rPr>
                        <a:t>1,000</a:t>
                      </a:r>
                      <a:r>
                        <a:rPr lang="ja-JP" sz="1600" b="1">
                          <a:solidFill>
                            <a:srgbClr val="333333"/>
                          </a:solidFill>
                          <a:effectLst/>
                          <a:ea typeface="游ゴシック" panose="020B0400000000000000" pitchFamily="50" charset="-128"/>
                        </a:rPr>
                        <a:t>万円以上</a:t>
                      </a:r>
                      <a:endParaRPr lang="ja-JP" sz="160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24015821"/>
                  </a:ext>
                </a:extLst>
              </a:tr>
              <a:tr h="0">
                <a:tc>
                  <a:txBody>
                    <a:bodyPr/>
                    <a:lstStyle/>
                    <a:p>
                      <a:pPr fontAlgn="t">
                        <a:spcBef>
                          <a:spcPts val="0"/>
                        </a:spcBef>
                        <a:spcAft>
                          <a:spcPts val="700"/>
                        </a:spcAft>
                      </a:pPr>
                      <a:r>
                        <a:rPr lang="ja-JP" sz="1600" b="1">
                          <a:solidFill>
                            <a:srgbClr val="333333"/>
                          </a:solidFill>
                          <a:effectLst/>
                          <a:ea typeface="游ゴシック" panose="020B0400000000000000" pitchFamily="50" charset="-128"/>
                        </a:rPr>
                        <a:t>消費税免税</a:t>
                      </a:r>
                      <a:endParaRPr lang="ja-JP" sz="160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algn="ctr" fontAlgn="t">
                        <a:spcBef>
                          <a:spcPts val="0"/>
                        </a:spcBef>
                        <a:spcAft>
                          <a:spcPts val="700"/>
                        </a:spcAft>
                      </a:pPr>
                      <a:r>
                        <a:rPr lang="ja-JP" sz="1600" b="1" dirty="0">
                          <a:solidFill>
                            <a:srgbClr val="0000FF"/>
                          </a:solidFill>
                          <a:effectLst/>
                          <a:ea typeface="游ゴシック" panose="020B0400000000000000" pitchFamily="50" charset="-128"/>
                        </a:rPr>
                        <a:t>適用</a:t>
                      </a:r>
                      <a:endParaRPr lang="ja-JP" sz="1600" dirty="0">
                        <a:solidFill>
                          <a:srgbClr val="0000FF"/>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algn="ctr" fontAlgn="t">
                        <a:spcBef>
                          <a:spcPts val="0"/>
                        </a:spcBef>
                        <a:spcAft>
                          <a:spcPts val="700"/>
                        </a:spcAft>
                      </a:pPr>
                      <a:r>
                        <a:rPr lang="ja-JP" sz="1600" b="1" dirty="0">
                          <a:solidFill>
                            <a:schemeClr val="accent4"/>
                          </a:solidFill>
                          <a:effectLst/>
                          <a:ea typeface="游ゴシック" panose="020B0400000000000000" pitchFamily="50" charset="-128"/>
                        </a:rPr>
                        <a:t>非適用</a:t>
                      </a:r>
                      <a:endParaRPr lang="ja-JP" sz="1600" dirty="0">
                        <a:solidFill>
                          <a:schemeClr val="accent4"/>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767091781"/>
                  </a:ext>
                </a:extLst>
              </a:tr>
              <a:tr h="0">
                <a:tc>
                  <a:txBody>
                    <a:bodyPr/>
                    <a:lstStyle/>
                    <a:p>
                      <a:pPr fontAlgn="t">
                        <a:spcBef>
                          <a:spcPts val="0"/>
                        </a:spcBef>
                        <a:spcAft>
                          <a:spcPts val="700"/>
                        </a:spcAft>
                      </a:pPr>
                      <a:r>
                        <a:rPr lang="ja-JP" sz="1600" b="1">
                          <a:solidFill>
                            <a:srgbClr val="333333"/>
                          </a:solidFill>
                          <a:effectLst/>
                          <a:ea typeface="游ゴシック" panose="020B0400000000000000" pitchFamily="50" charset="-128"/>
                        </a:rPr>
                        <a:t>法人住民税均等割</a:t>
                      </a:r>
                      <a:endParaRPr lang="ja-JP" sz="160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algn="ctr" fontAlgn="t">
                        <a:spcBef>
                          <a:spcPts val="0"/>
                        </a:spcBef>
                        <a:spcAft>
                          <a:spcPts val="700"/>
                        </a:spcAft>
                      </a:pPr>
                      <a:r>
                        <a:rPr lang="ja-JP" sz="1600" b="1">
                          <a:solidFill>
                            <a:srgbClr val="333333"/>
                          </a:solidFill>
                          <a:effectLst/>
                          <a:ea typeface="游ゴシック" panose="020B0400000000000000" pitchFamily="50" charset="-128"/>
                        </a:rPr>
                        <a:t>７～８万円</a:t>
                      </a:r>
                      <a:endParaRPr lang="ja-JP" sz="160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algn="ctr" fontAlgn="t">
                        <a:spcBef>
                          <a:spcPts val="0"/>
                        </a:spcBef>
                        <a:spcAft>
                          <a:spcPts val="700"/>
                        </a:spcAft>
                      </a:pPr>
                      <a:r>
                        <a:rPr lang="ja-JP" sz="1600" b="1" dirty="0">
                          <a:solidFill>
                            <a:srgbClr val="333333"/>
                          </a:solidFill>
                          <a:effectLst/>
                          <a:ea typeface="游ゴシック" panose="020B0400000000000000" pitchFamily="50" charset="-128"/>
                        </a:rPr>
                        <a:t>２０万円～</a:t>
                      </a:r>
                      <a:endParaRPr lang="ja-JP" sz="1600" dirty="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4202943078"/>
                  </a:ext>
                </a:extLst>
              </a:tr>
              <a:tr h="0">
                <a:tc>
                  <a:txBody>
                    <a:bodyPr/>
                    <a:lstStyle/>
                    <a:p>
                      <a:pPr fontAlgn="t">
                        <a:spcBef>
                          <a:spcPts val="0"/>
                        </a:spcBef>
                        <a:spcAft>
                          <a:spcPts val="700"/>
                        </a:spcAft>
                      </a:pPr>
                      <a:r>
                        <a:rPr lang="ja-JP" sz="1600" b="1" dirty="0">
                          <a:solidFill>
                            <a:srgbClr val="333333"/>
                          </a:solidFill>
                          <a:effectLst/>
                          <a:ea typeface="游ゴシック" panose="020B0400000000000000" pitchFamily="50" charset="-128"/>
                        </a:rPr>
                        <a:t>その他</a:t>
                      </a:r>
                      <a:endParaRPr lang="ja-JP" sz="1600" dirty="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gridSpan="2">
                  <a:txBody>
                    <a:bodyPr/>
                    <a:lstStyle/>
                    <a:p>
                      <a:pPr fontAlgn="t">
                        <a:spcBef>
                          <a:spcPts val="0"/>
                        </a:spcBef>
                        <a:spcAft>
                          <a:spcPts val="700"/>
                        </a:spcAft>
                      </a:pPr>
                      <a:r>
                        <a:rPr lang="ja-JP" sz="1600" b="1" dirty="0">
                          <a:solidFill>
                            <a:srgbClr val="333333"/>
                          </a:solidFill>
                          <a:effectLst/>
                          <a:ea typeface="游ゴシック" panose="020B0400000000000000" pitchFamily="50" charset="-128"/>
                        </a:rPr>
                        <a:t>一億円以下で各種中小企業特典</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hMerge="1">
                  <a:txBody>
                    <a:bodyPr/>
                    <a:lstStyle/>
                    <a:p>
                      <a:pPr fontAlgn="t">
                        <a:spcBef>
                          <a:spcPts val="0"/>
                        </a:spcBef>
                        <a:spcAft>
                          <a:spcPts val="700"/>
                        </a:spcAft>
                      </a:pPr>
                      <a:r>
                        <a:rPr lang="ja-JP" sz="1600" dirty="0">
                          <a:solidFill>
                            <a:srgbClr val="333333"/>
                          </a:solidFill>
                          <a:effectLst/>
                          <a:ea typeface="游ゴシック" panose="020B0400000000000000" pitchFamily="50" charset="-128"/>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1786088807"/>
                  </a:ext>
                </a:extLst>
              </a:tr>
            </a:tbl>
          </a:graphicData>
        </a:graphic>
      </p:graphicFrame>
      <p:sp>
        <p:nvSpPr>
          <p:cNvPr id="4" name="日付プレースホルダー 3">
            <a:extLst>
              <a:ext uri="{FF2B5EF4-FFF2-40B4-BE49-F238E27FC236}">
                <a16:creationId xmlns:a16="http://schemas.microsoft.com/office/drawing/2014/main" id="{46748B4E-3116-4873-BB5E-383D30968683}"/>
              </a:ext>
            </a:extLst>
          </p:cNvPr>
          <p:cNvSpPr>
            <a:spLocks noGrp="1"/>
          </p:cNvSpPr>
          <p:nvPr>
            <p:ph type="dt" sz="half" idx="10"/>
          </p:nvPr>
        </p:nvSpPr>
        <p:spPr>
          <a:xfrm>
            <a:off x="5405258" y="6041363"/>
            <a:ext cx="964720" cy="365125"/>
          </a:xfrm>
        </p:spPr>
        <p:txBody>
          <a:bodyPr/>
          <a:lstStyle/>
          <a:p>
            <a:fld id="{2F91DE05-F0D0-4ABA-9160-03F7DF022FF7}" type="datetime1">
              <a:rPr lang="en-US" altLang="ja-JP" sz="1100" smtClean="0"/>
              <a:t>4/15/2021</a:t>
            </a:fld>
            <a:endParaRPr lang="en-US" sz="1100" dirty="0"/>
          </a:p>
        </p:txBody>
      </p:sp>
      <p:sp>
        <p:nvSpPr>
          <p:cNvPr id="5" name="フッター プレースホルダー 4">
            <a:extLst>
              <a:ext uri="{FF2B5EF4-FFF2-40B4-BE49-F238E27FC236}">
                <a16:creationId xmlns:a16="http://schemas.microsoft.com/office/drawing/2014/main" id="{6E8A5483-34BA-4CD7-98BA-8F8AE05DE3B6}"/>
              </a:ext>
            </a:extLst>
          </p:cNvPr>
          <p:cNvSpPr>
            <a:spLocks noGrp="1"/>
          </p:cNvSpPr>
          <p:nvPr>
            <p:ph type="ftr" sz="quarter" idx="11"/>
          </p:nvPr>
        </p:nvSpPr>
        <p:spPr>
          <a:xfrm>
            <a:off x="609599" y="6041363"/>
            <a:ext cx="1577087" cy="365125"/>
          </a:xfrm>
        </p:spPr>
        <p:txBody>
          <a:bodyPr/>
          <a:lstStyle/>
          <a:p>
            <a:r>
              <a:rPr lang="en-US" dirty="0"/>
              <a:t>Park RMC Office</a:t>
            </a:r>
          </a:p>
        </p:txBody>
      </p:sp>
      <p:sp>
        <p:nvSpPr>
          <p:cNvPr id="6" name="スライド番号プレースホルダー 5">
            <a:extLst>
              <a:ext uri="{FF2B5EF4-FFF2-40B4-BE49-F238E27FC236}">
                <a16:creationId xmlns:a16="http://schemas.microsoft.com/office/drawing/2014/main" id="{53F04E33-70CD-4FDE-B12C-8E74107C7087}"/>
              </a:ext>
            </a:extLst>
          </p:cNvPr>
          <p:cNvSpPr>
            <a:spLocks noGrp="1"/>
          </p:cNvSpPr>
          <p:nvPr>
            <p:ph type="sldNum" sz="quarter" idx="12"/>
          </p:nvPr>
        </p:nvSpPr>
        <p:spPr/>
        <p:txBody>
          <a:bodyPr/>
          <a:lstStyle/>
          <a:p>
            <a:fld id="{3A85C601-10CD-4D7F-B0B1-A03E5E48E222}" type="slidenum">
              <a:rPr lang="en-US" sz="1200" smtClean="0"/>
              <a:t>7</a:t>
            </a:fld>
            <a:endParaRPr lang="en-US" sz="1200" dirty="0"/>
          </a:p>
        </p:txBody>
      </p:sp>
      <p:sp>
        <p:nvSpPr>
          <p:cNvPr id="10" name="コンテンツ プレースホルダー 2">
            <a:extLst>
              <a:ext uri="{FF2B5EF4-FFF2-40B4-BE49-F238E27FC236}">
                <a16:creationId xmlns:a16="http://schemas.microsoft.com/office/drawing/2014/main" id="{C5349669-3042-46FA-9C8B-2F6DE88B1F94}"/>
              </a:ext>
            </a:extLst>
          </p:cNvPr>
          <p:cNvSpPr txBox="1">
            <a:spLocks/>
          </p:cNvSpPr>
          <p:nvPr/>
        </p:nvSpPr>
        <p:spPr>
          <a:xfrm>
            <a:off x="609599" y="1444371"/>
            <a:ext cx="6633683" cy="4335854"/>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spcBef>
                <a:spcPts val="900"/>
              </a:spcBef>
              <a:buFont typeface="Wingdings 3" charset="2"/>
              <a:buNone/>
            </a:pPr>
            <a:r>
              <a:rPr lang="ja-JP" altLang="en-US" b="1" dirty="0">
                <a:solidFill>
                  <a:schemeClr val="tx1"/>
                </a:solidFill>
                <a:ea typeface="游ゴシック" panose="020B0400000000000000" pitchFamily="50" charset="-128"/>
              </a:rPr>
              <a:t>二つのニーズのバランス次第</a:t>
            </a:r>
            <a:endParaRPr lang="en-US" altLang="ja-JP" b="1" dirty="0">
              <a:solidFill>
                <a:schemeClr val="tx1"/>
              </a:solidFill>
              <a:ea typeface="游ゴシック" panose="020B0400000000000000" pitchFamily="50" charset="-128"/>
            </a:endParaRPr>
          </a:p>
          <a:p>
            <a:pPr>
              <a:spcBef>
                <a:spcPts val="900"/>
              </a:spcBef>
              <a:buFont typeface="Wingdings" panose="05000000000000000000" pitchFamily="2" charset="2"/>
              <a:buChar char="Ø"/>
            </a:pPr>
            <a:r>
              <a:rPr lang="ja-JP" altLang="en-US" b="1" dirty="0">
                <a:solidFill>
                  <a:schemeClr val="tx1"/>
                </a:solidFill>
                <a:ea typeface="游ゴシック" panose="020B0400000000000000" pitchFamily="50" charset="-128"/>
              </a:rPr>
              <a:t>資本金は大きい程金融機関の信頼は得やすい</a:t>
            </a:r>
            <a:endParaRPr lang="en-US" altLang="ja-JP" b="1" dirty="0">
              <a:solidFill>
                <a:schemeClr val="tx1"/>
              </a:solidFill>
              <a:ea typeface="游ゴシック" panose="020B0400000000000000" pitchFamily="50" charset="-128"/>
            </a:endParaRPr>
          </a:p>
          <a:p>
            <a:pPr>
              <a:spcBef>
                <a:spcPts val="900"/>
              </a:spcBef>
              <a:buFont typeface="Wingdings" panose="05000000000000000000" pitchFamily="2" charset="2"/>
              <a:buChar char="Ø"/>
            </a:pPr>
            <a:r>
              <a:rPr lang="ja-JP" altLang="en-US" b="1" dirty="0">
                <a:solidFill>
                  <a:schemeClr val="tx1"/>
                </a:solidFill>
                <a:ea typeface="游ゴシック" panose="020B0400000000000000" pitchFamily="50" charset="-128"/>
              </a:rPr>
              <a:t>税制優遇を受けるには</a:t>
            </a:r>
            <a:r>
              <a:rPr lang="en-US" altLang="ja-JP" b="1" dirty="0">
                <a:solidFill>
                  <a:schemeClr val="tx1"/>
                </a:solidFill>
                <a:ea typeface="游ゴシック" panose="020B0400000000000000" pitchFamily="50" charset="-128"/>
              </a:rPr>
              <a:t>1,000</a:t>
            </a:r>
            <a:r>
              <a:rPr lang="ja-JP" altLang="en-US" b="1" dirty="0">
                <a:solidFill>
                  <a:schemeClr val="tx1"/>
                </a:solidFill>
                <a:ea typeface="游ゴシック" panose="020B0400000000000000" pitchFamily="50" charset="-128"/>
              </a:rPr>
              <a:t>万円未満が望ましい</a:t>
            </a:r>
            <a:endParaRPr lang="en-US" altLang="ja-JP" b="1" dirty="0">
              <a:solidFill>
                <a:schemeClr val="tx1"/>
              </a:solidFill>
              <a:ea typeface="游ゴシック" panose="020B0400000000000000" pitchFamily="50" charset="-128"/>
            </a:endParaRPr>
          </a:p>
          <a:p>
            <a:pPr>
              <a:spcBef>
                <a:spcPts val="900"/>
              </a:spcBef>
              <a:buFont typeface="Wingdings" panose="05000000000000000000" pitchFamily="2" charset="2"/>
              <a:buChar char="Ø"/>
            </a:pPr>
            <a:endParaRPr lang="en-US" altLang="ja-JP" b="1" dirty="0">
              <a:solidFill>
                <a:schemeClr val="tx1"/>
              </a:solidFill>
              <a:ea typeface="游ゴシック" panose="020B0400000000000000" pitchFamily="50" charset="-128"/>
            </a:endParaRPr>
          </a:p>
          <a:p>
            <a:pPr marL="0" indent="0">
              <a:spcBef>
                <a:spcPts val="900"/>
              </a:spcBef>
              <a:buNone/>
            </a:pPr>
            <a:endParaRPr lang="en-US" altLang="ja-JP" b="1" dirty="0">
              <a:solidFill>
                <a:schemeClr val="tx1"/>
              </a:solidFill>
              <a:ea typeface="游ゴシック" panose="020B0400000000000000" pitchFamily="50" charset="-128"/>
            </a:endParaRPr>
          </a:p>
          <a:p>
            <a:pPr marL="0" indent="0">
              <a:spcBef>
                <a:spcPts val="900"/>
              </a:spcBef>
              <a:buNone/>
            </a:pPr>
            <a:endParaRPr lang="en-US" altLang="ja-JP" b="1" dirty="0">
              <a:solidFill>
                <a:schemeClr val="tx1"/>
              </a:solidFill>
              <a:ea typeface="游ゴシック" panose="020B0400000000000000" pitchFamily="50" charset="-128"/>
            </a:endParaRPr>
          </a:p>
          <a:p>
            <a:pPr>
              <a:spcBef>
                <a:spcPts val="900"/>
              </a:spcBef>
              <a:buFont typeface="Wingdings" panose="05000000000000000000" pitchFamily="2" charset="2"/>
              <a:buChar char="Ø"/>
            </a:pPr>
            <a:endParaRPr lang="en-US" altLang="ja-JP" b="1" dirty="0">
              <a:solidFill>
                <a:schemeClr val="tx1"/>
              </a:solidFill>
              <a:ea typeface="游ゴシック" panose="020B0400000000000000" pitchFamily="50" charset="-128"/>
            </a:endParaRPr>
          </a:p>
          <a:p>
            <a:pPr>
              <a:spcBef>
                <a:spcPts val="900"/>
              </a:spcBef>
              <a:buFont typeface="Wingdings" panose="05000000000000000000" pitchFamily="2" charset="2"/>
              <a:buChar char="Ø"/>
            </a:pPr>
            <a:endParaRPr lang="en-US" altLang="ja-JP" b="1" dirty="0">
              <a:solidFill>
                <a:schemeClr val="tx1"/>
              </a:solidFill>
              <a:ea typeface="游ゴシック" panose="020B0400000000000000" pitchFamily="50" charset="-128"/>
            </a:endParaRPr>
          </a:p>
          <a:p>
            <a:pPr>
              <a:spcBef>
                <a:spcPts val="900"/>
              </a:spcBef>
              <a:buFont typeface="Wingdings" panose="05000000000000000000" pitchFamily="2" charset="2"/>
              <a:buChar char="Ø"/>
            </a:pPr>
            <a:r>
              <a:rPr lang="ja-JP" altLang="en-US" b="1" dirty="0">
                <a:solidFill>
                  <a:schemeClr val="tx1"/>
                </a:solidFill>
                <a:ea typeface="游ゴシック" panose="020B0400000000000000" pitchFamily="50" charset="-128"/>
              </a:rPr>
              <a:t>一つの選択肢案</a:t>
            </a:r>
            <a:endParaRPr lang="en-US" altLang="ja-JP" b="1" dirty="0">
              <a:solidFill>
                <a:schemeClr val="tx1"/>
              </a:solidFill>
              <a:ea typeface="游ゴシック" panose="020B0400000000000000" pitchFamily="50" charset="-128"/>
            </a:endParaRPr>
          </a:p>
          <a:p>
            <a:pPr>
              <a:spcBef>
                <a:spcPts val="900"/>
              </a:spcBef>
              <a:buFont typeface="Wingdings" panose="05000000000000000000" pitchFamily="2" charset="2"/>
              <a:buChar char="ü"/>
            </a:pPr>
            <a:r>
              <a:rPr lang="ja-JP" altLang="en-US" sz="1600" dirty="0"/>
              <a:t>最初は１００万円程度で設立し、後日事業が軌道に乗ってきたら増資する。</a:t>
            </a:r>
            <a:endParaRPr lang="en-US" altLang="ja-JP" sz="1600" dirty="0"/>
          </a:p>
          <a:p>
            <a:pPr>
              <a:spcBef>
                <a:spcPts val="900"/>
              </a:spcBef>
              <a:buFont typeface="Wingdings" panose="05000000000000000000" pitchFamily="2" charset="2"/>
              <a:buChar char="ü"/>
            </a:pPr>
            <a:r>
              <a:rPr lang="ja-JP" altLang="en-US" sz="1600" dirty="0"/>
              <a:t>運転資金が、最初から潤沢にあれば、増資を急ぐ理由はない。</a:t>
            </a:r>
            <a:endParaRPr lang="en-US" altLang="ja-JP" sz="1600" dirty="0"/>
          </a:p>
          <a:p>
            <a:pPr>
              <a:spcBef>
                <a:spcPts val="900"/>
              </a:spcBef>
              <a:buFont typeface="Wingdings" panose="05000000000000000000" pitchFamily="2" charset="2"/>
              <a:buChar char="ü"/>
            </a:pPr>
            <a:r>
              <a:rPr lang="ja-JP" altLang="en-US" sz="1600" b="1" dirty="0">
                <a:solidFill>
                  <a:srgbClr val="3333CC"/>
                </a:solidFill>
              </a:rPr>
              <a:t>次の受注案件が大型で、一定以上の資本金が必要ならば別の考慮が必要。</a:t>
            </a:r>
            <a:endParaRPr lang="ja-JP" altLang="ja-JP" sz="1600" b="1" dirty="0">
              <a:solidFill>
                <a:srgbClr val="3333CC"/>
              </a:solidFill>
            </a:endParaRPr>
          </a:p>
          <a:p>
            <a:pPr lvl="1">
              <a:spcBef>
                <a:spcPts val="0"/>
              </a:spcBef>
              <a:spcAft>
                <a:spcPts val="700"/>
              </a:spcAft>
            </a:pPr>
            <a:endParaRPr lang="ja-JP" altLang="ja-JP" sz="1800" dirty="0">
              <a:solidFill>
                <a:srgbClr val="333333"/>
              </a:solidFill>
              <a:ea typeface="ヒラギノ角ゴ Pro W3"/>
            </a:endParaRPr>
          </a:p>
          <a:p>
            <a:pPr>
              <a:spcBef>
                <a:spcPts val="900"/>
              </a:spcBef>
            </a:pPr>
            <a:endParaRPr lang="ja-JP" altLang="ja-JP" dirty="0">
              <a:solidFill>
                <a:srgbClr val="333333"/>
              </a:solidFill>
              <a:ea typeface="ヒラギノ角ゴ Pro W3"/>
            </a:endParaRPr>
          </a:p>
          <a:p>
            <a:pPr marL="0" indent="0">
              <a:buFont typeface="Wingdings 3" charset="2"/>
              <a:buNone/>
            </a:pPr>
            <a:endParaRPr lang="en-US" altLang="ja-JP" b="1" dirty="0">
              <a:solidFill>
                <a:srgbClr val="FF0000"/>
              </a:solidFill>
            </a:endParaRPr>
          </a:p>
        </p:txBody>
      </p:sp>
      <p:pic>
        <p:nvPicPr>
          <p:cNvPr id="3" name="オーディオ 2">
            <a:hlinkClick r:id="" action="ppaction://media"/>
            <a:extLst>
              <a:ext uri="{FF2B5EF4-FFF2-40B4-BE49-F238E27FC236}">
                <a16:creationId xmlns:a16="http://schemas.microsoft.com/office/drawing/2014/main" id="{48D5A3A7-A843-4ADE-8EB9-F4289CE58A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73569331"/>
      </p:ext>
    </p:extLst>
  </p:cSld>
  <p:clrMapOvr>
    <a:masterClrMapping/>
  </p:clrMapOvr>
  <mc:AlternateContent xmlns:mc="http://schemas.openxmlformats.org/markup-compatibility/2006" xmlns:p14="http://schemas.microsoft.com/office/powerpoint/2010/main">
    <mc:Choice Requires="p14">
      <p:transition spd="slow" p14:dur="2000" advTm="99066"/>
    </mc:Choice>
    <mc:Fallback xmlns="">
      <p:transition spd="slow" advTm="99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9996E3-8B92-424F-8844-48A887CC1B9F}"/>
              </a:ext>
            </a:extLst>
          </p:cNvPr>
          <p:cNvSpPr>
            <a:spLocks noGrp="1"/>
          </p:cNvSpPr>
          <p:nvPr>
            <p:ph type="title"/>
          </p:nvPr>
        </p:nvSpPr>
        <p:spPr/>
        <p:txBody>
          <a:bodyPr>
            <a:normAutofit fontScale="90000"/>
          </a:bodyPr>
          <a:lstStyle/>
          <a:p>
            <a:r>
              <a:rPr lang="ja-JP" altLang="en-US" sz="3600" dirty="0">
                <a:solidFill>
                  <a:schemeClr val="tx1"/>
                </a:solidFill>
              </a:rPr>
              <a:t>決算期の定め方</a:t>
            </a:r>
            <a:r>
              <a:rPr lang="ja-JP" altLang="en-US" sz="2200" dirty="0">
                <a:solidFill>
                  <a:srgbClr val="FF0000"/>
                </a:solidFill>
              </a:rPr>
              <a:t>（</a:t>
            </a:r>
            <a:r>
              <a:rPr lang="ja-JP" altLang="ja-JP" sz="2200" dirty="0">
                <a:solidFill>
                  <a:srgbClr val="FF0000"/>
                </a:solidFill>
              </a:rPr>
              <a:t>繁忙期・支出・税金</a:t>
            </a:r>
            <a:r>
              <a:rPr lang="ja-JP" altLang="en-US" sz="2200" dirty="0">
                <a:solidFill>
                  <a:srgbClr val="FF0000"/>
                </a:solidFill>
              </a:rPr>
              <a:t>）</a:t>
            </a:r>
            <a:br>
              <a:rPr lang="en-US" altLang="ja-JP" sz="2200" dirty="0">
                <a:solidFill>
                  <a:srgbClr val="FF0000"/>
                </a:solidFill>
              </a:rPr>
            </a:br>
            <a:endParaRPr kumimoji="1" lang="ja-JP" altLang="en-US" dirty="0">
              <a:solidFill>
                <a:srgbClr val="FF0000"/>
              </a:solidFill>
            </a:endParaRPr>
          </a:p>
        </p:txBody>
      </p:sp>
      <p:sp>
        <p:nvSpPr>
          <p:cNvPr id="3" name="コンテンツ プレースホルダー 2">
            <a:extLst>
              <a:ext uri="{FF2B5EF4-FFF2-40B4-BE49-F238E27FC236}">
                <a16:creationId xmlns:a16="http://schemas.microsoft.com/office/drawing/2014/main" id="{8DEF8A2D-F6DE-4397-9573-E7096F467F83}"/>
              </a:ext>
            </a:extLst>
          </p:cNvPr>
          <p:cNvSpPr>
            <a:spLocks noGrp="1"/>
          </p:cNvSpPr>
          <p:nvPr>
            <p:ph idx="1"/>
          </p:nvPr>
        </p:nvSpPr>
        <p:spPr>
          <a:xfrm>
            <a:off x="609598" y="1171254"/>
            <a:ext cx="6633683" cy="4685015"/>
          </a:xfrm>
        </p:spPr>
        <p:txBody>
          <a:bodyPr>
            <a:normAutofit fontScale="85000" lnSpcReduction="20000"/>
          </a:bodyPr>
          <a:lstStyle/>
          <a:p>
            <a:pPr marL="0" indent="0">
              <a:spcBef>
                <a:spcPts val="900"/>
              </a:spcBef>
              <a:spcAft>
                <a:spcPts val="0"/>
              </a:spcAft>
              <a:buNone/>
            </a:pPr>
            <a:r>
              <a:rPr lang="ja-JP" altLang="ja-JP" sz="2100" b="1" dirty="0">
                <a:solidFill>
                  <a:srgbClr val="333333"/>
                </a:solidFill>
                <a:effectLst/>
                <a:ea typeface="ヒラギノ角ゴ Pro W3"/>
              </a:rPr>
              <a:t>①繁忙期を</a:t>
            </a:r>
            <a:r>
              <a:rPr lang="ja-JP" altLang="ja-JP" sz="2100" b="1" dirty="0">
                <a:solidFill>
                  <a:srgbClr val="333333"/>
                </a:solidFill>
                <a:effectLst/>
                <a:ea typeface="游ゴシック" panose="020B0400000000000000" pitchFamily="50" charset="-128"/>
              </a:rPr>
              <a:t>避ける</a:t>
            </a:r>
            <a:endParaRPr lang="ja-JP" altLang="ja-JP" sz="2100" dirty="0">
              <a:solidFill>
                <a:srgbClr val="333333"/>
              </a:solidFill>
              <a:effectLst/>
              <a:ea typeface="游ゴシック" panose="020B0400000000000000" pitchFamily="50" charset="-128"/>
            </a:endParaRPr>
          </a:p>
          <a:p>
            <a:pPr lvl="1">
              <a:spcBef>
                <a:spcPts val="900"/>
              </a:spcBef>
            </a:pPr>
            <a:r>
              <a:rPr lang="ja-JP" altLang="ja-JP" sz="1900" b="1" dirty="0">
                <a:solidFill>
                  <a:srgbClr val="333333"/>
                </a:solidFill>
              </a:rPr>
              <a:t>繁忙期は利益の予測をしづらいため決算対策をとりづらい</a:t>
            </a:r>
          </a:p>
          <a:p>
            <a:pPr marL="0" indent="0">
              <a:spcBef>
                <a:spcPts val="900"/>
              </a:spcBef>
              <a:spcAft>
                <a:spcPts val="0"/>
              </a:spcAft>
              <a:buNone/>
            </a:pPr>
            <a:r>
              <a:rPr lang="ja-JP" altLang="ja-JP" sz="2100" b="1" dirty="0">
                <a:solidFill>
                  <a:srgbClr val="333333"/>
                </a:solidFill>
                <a:effectLst/>
                <a:ea typeface="ヒラギノ角ゴ Pro W3"/>
              </a:rPr>
              <a:t>②支出が多い月はなるべく避ける</a:t>
            </a:r>
            <a:endParaRPr lang="ja-JP" altLang="ja-JP" sz="2100" dirty="0">
              <a:solidFill>
                <a:srgbClr val="333333"/>
              </a:solidFill>
              <a:effectLst/>
              <a:ea typeface="ヒラギノ角ゴ Pro W3"/>
            </a:endParaRPr>
          </a:p>
          <a:p>
            <a:pPr lvl="1">
              <a:spcBef>
                <a:spcPts val="900"/>
              </a:spcBef>
            </a:pPr>
            <a:r>
              <a:rPr lang="ja-JP" altLang="ja-JP" sz="1900" b="1" dirty="0">
                <a:solidFill>
                  <a:srgbClr val="333333"/>
                </a:solidFill>
              </a:rPr>
              <a:t>決算日から２カ月以内に法人税等各種税金を納付する必要</a:t>
            </a:r>
          </a:p>
          <a:p>
            <a:pPr lvl="1">
              <a:spcBef>
                <a:spcPts val="900"/>
              </a:spcBef>
            </a:pPr>
            <a:r>
              <a:rPr lang="ja-JP" altLang="ja-JP" sz="1900" b="1" dirty="0">
                <a:solidFill>
                  <a:srgbClr val="3333CC"/>
                </a:solidFill>
              </a:rPr>
              <a:t>税金の支払い</a:t>
            </a:r>
            <a:r>
              <a:rPr lang="ja-JP" altLang="ja-JP" sz="1900" b="1" dirty="0">
                <a:solidFill>
                  <a:srgbClr val="333333"/>
                </a:solidFill>
              </a:rPr>
              <a:t>の時期と労働保険や源泉所得税などの</a:t>
            </a:r>
            <a:r>
              <a:rPr lang="ja-JP" altLang="ja-JP" sz="1900" b="1" dirty="0">
                <a:solidFill>
                  <a:srgbClr val="3333CC"/>
                </a:solidFill>
              </a:rPr>
              <a:t>多額の支出</a:t>
            </a:r>
            <a:r>
              <a:rPr lang="ja-JP" altLang="ja-JP" sz="1900" b="1" dirty="0">
                <a:solidFill>
                  <a:srgbClr val="333333"/>
                </a:solidFill>
              </a:rPr>
              <a:t>が見込まれる時期はなるべく重ならないように調整する</a:t>
            </a:r>
            <a:endParaRPr lang="en-US" altLang="ja-JP" sz="1900" b="1" dirty="0">
              <a:solidFill>
                <a:srgbClr val="333333"/>
              </a:solidFill>
            </a:endParaRPr>
          </a:p>
          <a:p>
            <a:pPr marL="0" indent="0">
              <a:spcBef>
                <a:spcPts val="900"/>
              </a:spcBef>
              <a:spcAft>
                <a:spcPts val="0"/>
              </a:spcAft>
              <a:buNone/>
            </a:pPr>
            <a:r>
              <a:rPr lang="ja-JP" altLang="ja-JP" sz="2100" b="1" dirty="0">
                <a:solidFill>
                  <a:srgbClr val="333333"/>
                </a:solidFill>
                <a:effectLst/>
                <a:ea typeface="ヒラギノ角ゴ Pro W3"/>
              </a:rPr>
              <a:t>③節税対策</a:t>
            </a:r>
            <a:endParaRPr lang="ja-JP" altLang="ja-JP" sz="2100" dirty="0">
              <a:solidFill>
                <a:srgbClr val="333333"/>
              </a:solidFill>
              <a:effectLst/>
              <a:ea typeface="ヒラギノ角ゴ Pro W3"/>
            </a:endParaRPr>
          </a:p>
          <a:p>
            <a:pPr lvl="1">
              <a:spcBef>
                <a:spcPts val="900"/>
              </a:spcBef>
            </a:pPr>
            <a:r>
              <a:rPr lang="ja-JP" altLang="ja-JP" sz="1900" b="1" dirty="0">
                <a:solidFill>
                  <a:srgbClr val="333333"/>
                </a:solidFill>
              </a:rPr>
              <a:t>資本金の額が</a:t>
            </a:r>
            <a:r>
              <a:rPr lang="ja-JP" altLang="ja-JP" sz="1900" b="1" dirty="0">
                <a:solidFill>
                  <a:srgbClr val="3333CC"/>
                </a:solidFill>
              </a:rPr>
              <a:t>１０００万円未満</a:t>
            </a:r>
            <a:r>
              <a:rPr lang="ja-JP" altLang="ja-JP" sz="1900" b="1" dirty="0">
                <a:solidFill>
                  <a:srgbClr val="333333"/>
                </a:solidFill>
              </a:rPr>
              <a:t>の会社は設立１期目の消費税の納税義務の</a:t>
            </a:r>
            <a:r>
              <a:rPr lang="ja-JP" altLang="ja-JP" sz="1900" b="1" dirty="0">
                <a:solidFill>
                  <a:srgbClr val="3333CC"/>
                </a:solidFill>
              </a:rPr>
              <a:t>免除</a:t>
            </a:r>
          </a:p>
          <a:p>
            <a:pPr lvl="1">
              <a:spcBef>
                <a:spcPts val="900"/>
              </a:spcBef>
            </a:pPr>
            <a:r>
              <a:rPr lang="ja-JP" altLang="ja-JP" sz="1900" b="1" dirty="0">
                <a:solidFill>
                  <a:srgbClr val="333333"/>
                </a:solidFill>
              </a:rPr>
              <a:t>前事業年度開始の日以後</a:t>
            </a:r>
            <a:r>
              <a:rPr lang="ja-JP" altLang="ja-JP" sz="1900" b="1" dirty="0">
                <a:solidFill>
                  <a:srgbClr val="3333CC"/>
                </a:solidFill>
              </a:rPr>
              <a:t>６カ月（特定期間）</a:t>
            </a:r>
            <a:r>
              <a:rPr lang="ja-JP" altLang="ja-JP" sz="1900" b="1" dirty="0">
                <a:solidFill>
                  <a:srgbClr val="333333"/>
                </a:solidFill>
              </a:rPr>
              <a:t>における課税売上高が</a:t>
            </a:r>
            <a:r>
              <a:rPr lang="ja-JP" altLang="ja-JP" sz="1900" b="1" dirty="0">
                <a:solidFill>
                  <a:srgbClr val="3333CC"/>
                </a:solidFill>
              </a:rPr>
              <a:t>１０００万円以下</a:t>
            </a:r>
            <a:r>
              <a:rPr lang="ja-JP" altLang="ja-JP" sz="1900" b="1" dirty="0">
                <a:solidFill>
                  <a:srgbClr val="333333"/>
                </a:solidFill>
              </a:rPr>
              <a:t>、あるいは特定期間の</a:t>
            </a:r>
            <a:r>
              <a:rPr lang="ja-JP" altLang="ja-JP" sz="1900" b="1" dirty="0">
                <a:solidFill>
                  <a:srgbClr val="3333CC"/>
                </a:solidFill>
              </a:rPr>
              <a:t>給与の支払額が１０００万円以下</a:t>
            </a:r>
            <a:r>
              <a:rPr lang="ja-JP" altLang="ja-JP" sz="1900" b="1" dirty="0">
                <a:solidFill>
                  <a:srgbClr val="333333"/>
                </a:solidFill>
              </a:rPr>
              <a:t>である</a:t>
            </a:r>
            <a:endParaRPr lang="en-US" altLang="ja-JP" sz="1900" b="1" dirty="0">
              <a:solidFill>
                <a:srgbClr val="333333"/>
              </a:solidFill>
            </a:endParaRPr>
          </a:p>
          <a:p>
            <a:pPr marL="0" indent="0">
              <a:spcBef>
                <a:spcPts val="900"/>
              </a:spcBef>
              <a:spcAft>
                <a:spcPts val="0"/>
              </a:spcAft>
              <a:buNone/>
            </a:pPr>
            <a:endParaRPr lang="en-US" altLang="ja-JP" dirty="0">
              <a:solidFill>
                <a:srgbClr val="333333"/>
              </a:solidFill>
              <a:effectLst/>
              <a:ea typeface="ヒラギノ角ゴ Pro W3"/>
            </a:endParaRPr>
          </a:p>
          <a:p>
            <a:pPr>
              <a:spcBef>
                <a:spcPts val="900"/>
              </a:spcBef>
              <a:spcAft>
                <a:spcPts val="0"/>
              </a:spcAft>
            </a:pPr>
            <a:endParaRPr lang="en-US" altLang="ja-JP" dirty="0">
              <a:solidFill>
                <a:srgbClr val="333333"/>
              </a:solidFill>
              <a:ea typeface="ヒラギノ角ゴ Pro W3"/>
            </a:endParaRPr>
          </a:p>
          <a:p>
            <a:pPr marL="0" indent="0" algn="ctr">
              <a:spcBef>
                <a:spcPts val="0"/>
              </a:spcBef>
              <a:spcAft>
                <a:spcPts val="700"/>
              </a:spcAft>
              <a:buNone/>
            </a:pPr>
            <a:r>
              <a:rPr lang="en-US" altLang="ja-JP" b="1" dirty="0">
                <a:solidFill>
                  <a:srgbClr val="FF0000"/>
                </a:solidFill>
                <a:effectLst/>
                <a:ea typeface="游ゴシック" panose="020B0400000000000000" pitchFamily="50" charset="-128"/>
              </a:rPr>
              <a:t>10</a:t>
            </a:r>
            <a:r>
              <a:rPr lang="ja-JP" altLang="ja-JP" b="1" dirty="0">
                <a:solidFill>
                  <a:srgbClr val="FF0000"/>
                </a:solidFill>
                <a:effectLst/>
                <a:ea typeface="游ゴシック" panose="020B0400000000000000" pitchFamily="50" charset="-128"/>
              </a:rPr>
              <a:t>月設立で、３月決算</a:t>
            </a:r>
            <a:r>
              <a:rPr lang="ja-JP" altLang="en-US" b="1" dirty="0">
                <a:solidFill>
                  <a:srgbClr val="FF0000"/>
                </a:solidFill>
                <a:effectLst/>
                <a:ea typeface="游ゴシック" panose="020B0400000000000000" pitchFamily="50" charset="-128"/>
              </a:rPr>
              <a:t>＋２期目も消費税免税</a:t>
            </a:r>
            <a:endParaRPr lang="ja-JP" altLang="ja-JP" dirty="0">
              <a:solidFill>
                <a:srgbClr val="FF0000"/>
              </a:solidFill>
              <a:effectLst/>
              <a:ea typeface="游ゴシック" panose="020B0400000000000000" pitchFamily="50" charset="-128"/>
            </a:endParaRPr>
          </a:p>
          <a:p>
            <a:pPr lvl="1">
              <a:spcBef>
                <a:spcPts val="0"/>
              </a:spcBef>
              <a:spcAft>
                <a:spcPts val="700"/>
              </a:spcAft>
            </a:pPr>
            <a:r>
              <a:rPr lang="ja-JP" altLang="ja-JP" sz="1800" b="1" dirty="0">
                <a:solidFill>
                  <a:srgbClr val="333333"/>
                </a:solidFill>
                <a:effectLst/>
                <a:ea typeface="游ゴシック" panose="020B0400000000000000" pitchFamily="50" charset="-128"/>
              </a:rPr>
              <a:t>（ただし公共事業などで３月が繁忙期となる場合は別の決算月を検討する）</a:t>
            </a:r>
            <a:endParaRPr lang="ja-JP" altLang="ja-JP" sz="1800" dirty="0">
              <a:solidFill>
                <a:srgbClr val="333333"/>
              </a:solidFill>
              <a:effectLst/>
              <a:ea typeface="ヒラギノ角ゴ Pro W3"/>
            </a:endParaRPr>
          </a:p>
          <a:p>
            <a:pPr>
              <a:spcBef>
                <a:spcPts val="900"/>
              </a:spcBef>
              <a:spcAft>
                <a:spcPts val="0"/>
              </a:spcAft>
            </a:pPr>
            <a:endParaRPr lang="ja-JP" altLang="ja-JP" dirty="0">
              <a:solidFill>
                <a:srgbClr val="333333"/>
              </a:solidFill>
              <a:effectLst/>
              <a:ea typeface="ヒラギノ角ゴ Pro W3"/>
            </a:endParaRPr>
          </a:p>
          <a:p>
            <a:pPr marL="0" indent="0">
              <a:buNone/>
            </a:pPr>
            <a:endParaRPr kumimoji="1" lang="en-US" altLang="ja-JP" b="1" dirty="0">
              <a:solidFill>
                <a:srgbClr val="FF0000"/>
              </a:solidFill>
            </a:endParaRPr>
          </a:p>
        </p:txBody>
      </p:sp>
      <p:sp>
        <p:nvSpPr>
          <p:cNvPr id="4" name="日付プレースホルダー 3">
            <a:extLst>
              <a:ext uri="{FF2B5EF4-FFF2-40B4-BE49-F238E27FC236}">
                <a16:creationId xmlns:a16="http://schemas.microsoft.com/office/drawing/2014/main" id="{7A9E864D-72DE-4975-83CB-2403743BE11D}"/>
              </a:ext>
            </a:extLst>
          </p:cNvPr>
          <p:cNvSpPr>
            <a:spLocks noGrp="1"/>
          </p:cNvSpPr>
          <p:nvPr>
            <p:ph type="dt" sz="half" idx="10"/>
          </p:nvPr>
        </p:nvSpPr>
        <p:spPr>
          <a:xfrm>
            <a:off x="5405257" y="6041363"/>
            <a:ext cx="1170203" cy="365125"/>
          </a:xfrm>
        </p:spPr>
        <p:txBody>
          <a:bodyPr/>
          <a:lstStyle/>
          <a:p>
            <a:fld id="{2F91DE05-F0D0-4ABA-9160-03F7DF022FF7}" type="datetime1">
              <a:rPr lang="en-US" altLang="ja-JP" sz="1100" smtClean="0"/>
              <a:t>4/15/2021</a:t>
            </a:fld>
            <a:endParaRPr lang="en-US" sz="1800" dirty="0"/>
          </a:p>
        </p:txBody>
      </p:sp>
      <p:sp>
        <p:nvSpPr>
          <p:cNvPr id="5" name="フッター プレースホルダー 4">
            <a:extLst>
              <a:ext uri="{FF2B5EF4-FFF2-40B4-BE49-F238E27FC236}">
                <a16:creationId xmlns:a16="http://schemas.microsoft.com/office/drawing/2014/main" id="{1746CFB6-6EAE-4CEF-AFA0-8506E165718A}"/>
              </a:ext>
            </a:extLst>
          </p:cNvPr>
          <p:cNvSpPr>
            <a:spLocks noGrp="1"/>
          </p:cNvSpPr>
          <p:nvPr>
            <p:ph type="ftr" sz="quarter" idx="11"/>
          </p:nvPr>
        </p:nvSpPr>
        <p:spPr/>
        <p:txBody>
          <a:bodyPr/>
          <a:lstStyle/>
          <a:p>
            <a:r>
              <a:rPr lang="en-US" dirty="0"/>
              <a:t>Park RMC Office</a:t>
            </a:r>
          </a:p>
        </p:txBody>
      </p:sp>
      <p:sp>
        <p:nvSpPr>
          <p:cNvPr id="6" name="スライド番号プレースホルダー 5">
            <a:extLst>
              <a:ext uri="{FF2B5EF4-FFF2-40B4-BE49-F238E27FC236}">
                <a16:creationId xmlns:a16="http://schemas.microsoft.com/office/drawing/2014/main" id="{A5492493-92C4-44D7-8251-E2BD62B474C3}"/>
              </a:ext>
            </a:extLst>
          </p:cNvPr>
          <p:cNvSpPr>
            <a:spLocks noGrp="1"/>
          </p:cNvSpPr>
          <p:nvPr>
            <p:ph type="sldNum" sz="quarter" idx="12"/>
          </p:nvPr>
        </p:nvSpPr>
        <p:spPr/>
        <p:txBody>
          <a:bodyPr/>
          <a:lstStyle/>
          <a:p>
            <a:fld id="{3A85C601-10CD-4D7F-B0B1-A03E5E48E222}" type="slidenum">
              <a:rPr lang="en-US" sz="1200" smtClean="0"/>
              <a:t>8</a:t>
            </a:fld>
            <a:endParaRPr lang="en-US" sz="1200" dirty="0"/>
          </a:p>
        </p:txBody>
      </p:sp>
      <p:pic>
        <p:nvPicPr>
          <p:cNvPr id="10" name="図 9">
            <a:extLst>
              <a:ext uri="{FF2B5EF4-FFF2-40B4-BE49-F238E27FC236}">
                <a16:creationId xmlns:a16="http://schemas.microsoft.com/office/drawing/2014/main" id="{3CA8C9F0-8D00-4371-B0E0-831E275F93BC}"/>
              </a:ext>
            </a:extLst>
          </p:cNvPr>
          <p:cNvPicPr>
            <a:picLocks noChangeAspect="1"/>
          </p:cNvPicPr>
          <p:nvPr/>
        </p:nvPicPr>
        <p:blipFill>
          <a:blip r:embed="rId4"/>
          <a:stretch>
            <a:fillRect/>
          </a:stretch>
        </p:blipFill>
        <p:spPr>
          <a:xfrm>
            <a:off x="2940584" y="4469258"/>
            <a:ext cx="1066855" cy="301787"/>
          </a:xfrm>
          <a:prstGeom prst="rect">
            <a:avLst/>
          </a:prstGeom>
          <a:solidFill>
            <a:srgbClr val="FF0000"/>
          </a:solidFill>
          <a:ln>
            <a:noFill/>
          </a:ln>
        </p:spPr>
      </p:pic>
      <p:pic>
        <p:nvPicPr>
          <p:cNvPr id="7" name="オーディオ 6">
            <a:hlinkClick r:id="" action="ppaction://media"/>
            <a:extLst>
              <a:ext uri="{FF2B5EF4-FFF2-40B4-BE49-F238E27FC236}">
                <a16:creationId xmlns:a16="http://schemas.microsoft.com/office/drawing/2014/main" id="{B75A11DF-94CD-4B6C-AFCB-DBB716B532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49150025"/>
      </p:ext>
    </p:extLst>
  </p:cSld>
  <p:clrMapOvr>
    <a:masterClrMapping/>
  </p:clrMapOvr>
  <mc:AlternateContent xmlns:mc="http://schemas.openxmlformats.org/markup-compatibility/2006" xmlns:p14="http://schemas.microsoft.com/office/powerpoint/2010/main">
    <mc:Choice Requires="p14">
      <p:transition spd="slow" p14:dur="2000" advTm="22092"/>
    </mc:Choice>
    <mc:Fallback xmlns="">
      <p:transition spd="slow" advTm="22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31649B-F66D-40AD-804D-BA5DE6F661DC}"/>
              </a:ext>
            </a:extLst>
          </p:cNvPr>
          <p:cNvSpPr>
            <a:spLocks noGrp="1"/>
          </p:cNvSpPr>
          <p:nvPr>
            <p:ph type="title"/>
          </p:nvPr>
        </p:nvSpPr>
        <p:spPr/>
        <p:txBody>
          <a:bodyPr/>
          <a:lstStyle/>
          <a:p>
            <a:r>
              <a:rPr lang="ja-JP" altLang="en-US" sz="3600" dirty="0">
                <a:solidFill>
                  <a:schemeClr val="tx1"/>
                </a:solidFill>
              </a:rPr>
              <a:t>決算期の定め方（目安）</a:t>
            </a:r>
            <a:endParaRPr kumimoji="1" lang="ja-JP" altLang="en-US" dirty="0"/>
          </a:p>
        </p:txBody>
      </p:sp>
      <p:graphicFrame>
        <p:nvGraphicFramePr>
          <p:cNvPr id="7" name="コンテンツ プレースホルダー 6">
            <a:extLst>
              <a:ext uri="{FF2B5EF4-FFF2-40B4-BE49-F238E27FC236}">
                <a16:creationId xmlns:a16="http://schemas.microsoft.com/office/drawing/2014/main" id="{A4AFF666-270C-43B5-91A6-FD6E6EF24467}"/>
              </a:ext>
            </a:extLst>
          </p:cNvPr>
          <p:cNvGraphicFramePr>
            <a:graphicFrameLocks noGrp="1"/>
          </p:cNvGraphicFramePr>
          <p:nvPr>
            <p:ph idx="1"/>
            <p:extLst>
              <p:ext uri="{D42A27DB-BD31-4B8C-83A1-F6EECF244321}">
                <p14:modId xmlns:p14="http://schemas.microsoft.com/office/powerpoint/2010/main" val="4210065286"/>
              </p:ext>
            </p:extLst>
          </p:nvPr>
        </p:nvGraphicFramePr>
        <p:xfrm>
          <a:off x="609599" y="1238447"/>
          <a:ext cx="6756972" cy="4671034"/>
        </p:xfrm>
        <a:graphic>
          <a:graphicData uri="http://schemas.openxmlformats.org/drawingml/2006/table">
            <a:tbl>
              <a:tblPr/>
              <a:tblGrid>
                <a:gridCol w="551381">
                  <a:extLst>
                    <a:ext uri="{9D8B030D-6E8A-4147-A177-3AD203B41FA5}">
                      <a16:colId xmlns:a16="http://schemas.microsoft.com/office/drawing/2014/main" val="3047477863"/>
                    </a:ext>
                  </a:extLst>
                </a:gridCol>
                <a:gridCol w="2979505">
                  <a:extLst>
                    <a:ext uri="{9D8B030D-6E8A-4147-A177-3AD203B41FA5}">
                      <a16:colId xmlns:a16="http://schemas.microsoft.com/office/drawing/2014/main" val="2677697738"/>
                    </a:ext>
                  </a:extLst>
                </a:gridCol>
                <a:gridCol w="3226086">
                  <a:extLst>
                    <a:ext uri="{9D8B030D-6E8A-4147-A177-3AD203B41FA5}">
                      <a16:colId xmlns:a16="http://schemas.microsoft.com/office/drawing/2014/main" val="3497308997"/>
                    </a:ext>
                  </a:extLst>
                </a:gridCol>
              </a:tblGrid>
              <a:tr h="411335">
                <a:tc>
                  <a:txBody>
                    <a:bodyPr/>
                    <a:lstStyle/>
                    <a:p>
                      <a:pPr marL="0" marR="0" fontAlgn="t">
                        <a:spcBef>
                          <a:spcPts val="0"/>
                        </a:spcBef>
                        <a:spcAft>
                          <a:spcPts val="0"/>
                        </a:spcAft>
                      </a:pPr>
                      <a:r>
                        <a:rPr lang="ja-JP" sz="1600">
                          <a:solidFill>
                            <a:srgbClr val="333333"/>
                          </a:solidFill>
                          <a:effectLst/>
                          <a:ea typeface="游ゴシック" panose="020B0400000000000000" pitchFamily="50" charset="-128"/>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solidFill>
                            <a:srgbClr val="333333"/>
                          </a:solidFill>
                          <a:effectLst/>
                          <a:ea typeface="游ゴシック" panose="020B0400000000000000" pitchFamily="50" charset="-128"/>
                        </a:rPr>
                        <a:t>基準</a:t>
                      </a:r>
                      <a:endParaRPr lang="ja-JP" sz="1600" dirty="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fontAlgn="t">
                        <a:spcBef>
                          <a:spcPts val="0"/>
                        </a:spcBef>
                        <a:spcAft>
                          <a:spcPts val="0"/>
                        </a:spcAft>
                      </a:pPr>
                      <a:r>
                        <a:rPr lang="ja-JP" sz="1600" b="1" dirty="0">
                          <a:solidFill>
                            <a:srgbClr val="333333"/>
                          </a:solidFill>
                          <a:effectLst/>
                          <a:ea typeface="游ゴシック" panose="020B0400000000000000" pitchFamily="50" charset="-128"/>
                        </a:rPr>
                        <a:t>備考</a:t>
                      </a:r>
                      <a:endParaRPr lang="ja-JP" sz="1600" dirty="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2505062675"/>
                  </a:ext>
                </a:extLst>
              </a:tr>
              <a:tr h="667451">
                <a:tc>
                  <a:txBody>
                    <a:bodyPr/>
                    <a:lstStyle/>
                    <a:p>
                      <a:pPr marL="0" marR="0" fontAlgn="t">
                        <a:spcBef>
                          <a:spcPts val="0"/>
                        </a:spcBef>
                        <a:spcAft>
                          <a:spcPts val="0"/>
                        </a:spcAft>
                      </a:pPr>
                      <a:r>
                        <a:rPr lang="ja-JP" sz="1600" b="1">
                          <a:solidFill>
                            <a:srgbClr val="333333"/>
                          </a:solidFill>
                          <a:effectLst/>
                          <a:ea typeface="游ゴシック" panose="020B0400000000000000" pitchFamily="50" charset="-128"/>
                        </a:rPr>
                        <a:t>１</a:t>
                      </a:r>
                      <a:endParaRPr lang="ja-JP" sz="160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600" b="1" dirty="0">
                          <a:solidFill>
                            <a:srgbClr val="333333"/>
                          </a:solidFill>
                          <a:effectLst/>
                          <a:ea typeface="游ゴシック" panose="020B0400000000000000" pitchFamily="50" charset="-128"/>
                        </a:rPr>
                        <a:t>利益が上がる月を期首にする　</a:t>
                      </a:r>
                      <a:endParaRPr lang="ja-JP" sz="1600" dirty="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600" b="1" dirty="0">
                          <a:solidFill>
                            <a:srgbClr val="333333"/>
                          </a:solidFill>
                          <a:effectLst/>
                          <a:ea typeface="游ゴシック" panose="020B0400000000000000" pitchFamily="50" charset="-128"/>
                        </a:rPr>
                        <a:t>期末だと節税対策・設備投資が出来なくなる</a:t>
                      </a:r>
                      <a:endParaRPr lang="ja-JP" sz="1600" dirty="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4262339424"/>
                  </a:ext>
                </a:extLst>
              </a:tr>
              <a:tr h="411335">
                <a:tc>
                  <a:txBody>
                    <a:bodyPr/>
                    <a:lstStyle/>
                    <a:p>
                      <a:pPr marL="0" marR="0" fontAlgn="t">
                        <a:spcBef>
                          <a:spcPts val="0"/>
                        </a:spcBef>
                        <a:spcAft>
                          <a:spcPts val="0"/>
                        </a:spcAft>
                      </a:pPr>
                      <a:r>
                        <a:rPr lang="ja-JP" sz="1600" b="1">
                          <a:solidFill>
                            <a:srgbClr val="333333"/>
                          </a:solidFill>
                          <a:effectLst/>
                          <a:ea typeface="游ゴシック" panose="020B0400000000000000" pitchFamily="50" charset="-128"/>
                        </a:rPr>
                        <a:t>２</a:t>
                      </a:r>
                      <a:endParaRPr lang="ja-JP" sz="160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600" b="1" dirty="0">
                          <a:solidFill>
                            <a:srgbClr val="333333"/>
                          </a:solidFill>
                          <a:effectLst/>
                          <a:ea typeface="游ゴシック" panose="020B0400000000000000" pitchFamily="50" charset="-128"/>
                        </a:rPr>
                        <a:t>設立</a:t>
                      </a:r>
                      <a:r>
                        <a:rPr lang="en-US" altLang="ja-JP" sz="1600" b="1" dirty="0">
                          <a:solidFill>
                            <a:srgbClr val="333333"/>
                          </a:solidFill>
                          <a:effectLst/>
                          <a:ea typeface="游ゴシック" panose="020B0400000000000000" pitchFamily="50" charset="-128"/>
                        </a:rPr>
                        <a:t>1</a:t>
                      </a:r>
                      <a:r>
                        <a:rPr lang="ja-JP" sz="1600" b="1" dirty="0">
                          <a:solidFill>
                            <a:srgbClr val="333333"/>
                          </a:solidFill>
                          <a:effectLst/>
                          <a:ea typeface="游ゴシック" panose="020B0400000000000000" pitchFamily="50" charset="-128"/>
                        </a:rPr>
                        <a:t>期目は、なるべく長</a:t>
                      </a:r>
                      <a:r>
                        <a:rPr lang="ja-JP" altLang="en-US" sz="1600" b="1" dirty="0">
                          <a:solidFill>
                            <a:srgbClr val="333333"/>
                          </a:solidFill>
                          <a:effectLst/>
                          <a:ea typeface="游ゴシック" panose="020B0400000000000000" pitchFamily="50" charset="-128"/>
                        </a:rPr>
                        <a:t>い月数を確保する</a:t>
                      </a:r>
                      <a:endParaRPr lang="ja-JP" sz="1600" dirty="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600" b="1">
                          <a:solidFill>
                            <a:srgbClr val="333333"/>
                          </a:solidFill>
                          <a:effectLst/>
                          <a:ea typeface="游ゴシック" panose="020B0400000000000000" pitchFamily="50" charset="-128"/>
                        </a:rPr>
                        <a:t>最初の６か月の調整で延長可能</a:t>
                      </a:r>
                      <a:endParaRPr lang="ja-JP" sz="160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714400773"/>
                  </a:ext>
                </a:extLst>
              </a:tr>
              <a:tr h="411335">
                <a:tc>
                  <a:txBody>
                    <a:bodyPr/>
                    <a:lstStyle/>
                    <a:p>
                      <a:pPr marL="0" marR="0" fontAlgn="t">
                        <a:spcBef>
                          <a:spcPts val="0"/>
                        </a:spcBef>
                        <a:spcAft>
                          <a:spcPts val="0"/>
                        </a:spcAft>
                      </a:pPr>
                      <a:r>
                        <a:rPr lang="ja-JP" sz="1600" b="1">
                          <a:solidFill>
                            <a:srgbClr val="333333"/>
                          </a:solidFill>
                          <a:effectLst/>
                          <a:ea typeface="游ゴシック" panose="020B0400000000000000" pitchFamily="50" charset="-128"/>
                        </a:rPr>
                        <a:t>３</a:t>
                      </a:r>
                      <a:endParaRPr lang="ja-JP" sz="160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600" b="1">
                          <a:solidFill>
                            <a:srgbClr val="333333"/>
                          </a:solidFill>
                          <a:effectLst/>
                          <a:ea typeface="游ゴシック" panose="020B0400000000000000" pitchFamily="50" charset="-128"/>
                        </a:rPr>
                        <a:t>決算2か月後の資金繰りに注意する</a:t>
                      </a:r>
                      <a:endParaRPr lang="ja-JP" sz="160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600" b="1" dirty="0">
                          <a:solidFill>
                            <a:srgbClr val="333333"/>
                          </a:solidFill>
                          <a:effectLst/>
                          <a:ea typeface="游ゴシック" panose="020B0400000000000000" pitchFamily="50" charset="-128"/>
                        </a:rPr>
                        <a:t>納税資金が必要</a:t>
                      </a:r>
                      <a:endParaRPr lang="ja-JP" sz="1600" dirty="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669700297"/>
                  </a:ext>
                </a:extLst>
              </a:tr>
              <a:tr h="667451">
                <a:tc>
                  <a:txBody>
                    <a:bodyPr/>
                    <a:lstStyle/>
                    <a:p>
                      <a:pPr marL="0" marR="0" fontAlgn="t">
                        <a:spcBef>
                          <a:spcPts val="0"/>
                        </a:spcBef>
                        <a:spcAft>
                          <a:spcPts val="0"/>
                        </a:spcAft>
                      </a:pPr>
                      <a:r>
                        <a:rPr lang="ja-JP" sz="1600" b="1">
                          <a:solidFill>
                            <a:srgbClr val="333333"/>
                          </a:solidFill>
                          <a:effectLst/>
                          <a:ea typeface="游ゴシック" panose="020B0400000000000000" pitchFamily="50" charset="-128"/>
                        </a:rPr>
                        <a:t>４</a:t>
                      </a:r>
                      <a:endParaRPr lang="ja-JP" sz="160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600" b="1">
                          <a:solidFill>
                            <a:srgbClr val="333333"/>
                          </a:solidFill>
                          <a:effectLst/>
                          <a:ea typeface="游ゴシック" panose="020B0400000000000000" pitchFamily="50" charset="-128"/>
                        </a:rPr>
                        <a:t>労働保険や源泉所得税と税金の支払いの時期を分離する</a:t>
                      </a:r>
                      <a:endParaRPr lang="ja-JP" sz="160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kumimoji="1" lang="ja-JP" altLang="en-US" sz="1600" b="1" kern="1200" dirty="0">
                          <a:solidFill>
                            <a:srgbClr val="333333"/>
                          </a:solidFill>
                          <a:effectLst/>
                          <a:latin typeface="+mn-lt"/>
                          <a:ea typeface="游ゴシック" panose="020B0400000000000000" pitchFamily="50" charset="-128"/>
                          <a:cs typeface="+mn-cs"/>
                        </a:rPr>
                        <a:t>多額の支出が見込まれる時期はなるべく重ならないように調整する</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311753580"/>
                  </a:ext>
                </a:extLst>
              </a:tr>
              <a:tr h="411335">
                <a:tc>
                  <a:txBody>
                    <a:bodyPr/>
                    <a:lstStyle/>
                    <a:p>
                      <a:pPr marL="0" marR="0" fontAlgn="t">
                        <a:spcBef>
                          <a:spcPts val="0"/>
                        </a:spcBef>
                        <a:spcAft>
                          <a:spcPts val="0"/>
                        </a:spcAft>
                      </a:pPr>
                      <a:r>
                        <a:rPr lang="ja-JP" sz="1600" b="1">
                          <a:solidFill>
                            <a:srgbClr val="333333"/>
                          </a:solidFill>
                          <a:effectLst/>
                          <a:ea typeface="游ゴシック" panose="020B0400000000000000" pitchFamily="50" charset="-128"/>
                        </a:rPr>
                        <a:t>５</a:t>
                      </a:r>
                      <a:endParaRPr lang="ja-JP" sz="160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600" b="1">
                          <a:solidFill>
                            <a:srgbClr val="333333"/>
                          </a:solidFill>
                          <a:effectLst/>
                          <a:ea typeface="游ゴシック" panose="020B0400000000000000" pitchFamily="50" charset="-128"/>
                        </a:rPr>
                        <a:t>会計事務所の繁忙期を外す</a:t>
                      </a:r>
                      <a:endParaRPr lang="ja-JP" sz="160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600" b="1">
                          <a:solidFill>
                            <a:srgbClr val="333333"/>
                          </a:solidFill>
                          <a:effectLst/>
                          <a:ea typeface="游ゴシック" panose="020B0400000000000000" pitchFamily="50" charset="-128"/>
                        </a:rPr>
                        <a:t>５月は３月決算法人申告期限</a:t>
                      </a:r>
                      <a:endParaRPr lang="ja-JP" sz="160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4201304410"/>
                  </a:ext>
                </a:extLst>
              </a:tr>
              <a:tr h="667451">
                <a:tc>
                  <a:txBody>
                    <a:bodyPr/>
                    <a:lstStyle/>
                    <a:p>
                      <a:pPr marL="0" marR="0" fontAlgn="t">
                        <a:spcBef>
                          <a:spcPts val="0"/>
                        </a:spcBef>
                        <a:spcAft>
                          <a:spcPts val="0"/>
                        </a:spcAft>
                      </a:pPr>
                      <a:r>
                        <a:rPr lang="ja-JP" sz="1600" b="1">
                          <a:solidFill>
                            <a:srgbClr val="333333"/>
                          </a:solidFill>
                          <a:effectLst/>
                          <a:ea typeface="游ゴシック" panose="020B0400000000000000" pitchFamily="50" charset="-128"/>
                        </a:rPr>
                        <a:t>６</a:t>
                      </a:r>
                      <a:endParaRPr lang="ja-JP" sz="160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600" b="1" dirty="0">
                          <a:solidFill>
                            <a:srgbClr val="333333"/>
                          </a:solidFill>
                          <a:effectLst/>
                          <a:ea typeface="游ゴシック" panose="020B0400000000000000" pitchFamily="50" charset="-128"/>
                        </a:rPr>
                        <a:t>会社の繁忙期を外す</a:t>
                      </a:r>
                      <a:endParaRPr lang="ja-JP" sz="1600" dirty="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600" b="1">
                          <a:solidFill>
                            <a:srgbClr val="333333"/>
                          </a:solidFill>
                          <a:effectLst/>
                          <a:ea typeface="游ゴシック" panose="020B0400000000000000" pitchFamily="50" charset="-128"/>
                        </a:rPr>
                        <a:t>在庫の棚卸、収益・費用の締め、債権債務の残高確認などで多忙</a:t>
                      </a:r>
                      <a:endParaRPr lang="ja-JP" sz="160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609691785"/>
                  </a:ext>
                </a:extLst>
              </a:tr>
              <a:tr h="667451">
                <a:tc>
                  <a:txBody>
                    <a:bodyPr/>
                    <a:lstStyle/>
                    <a:p>
                      <a:pPr marL="0" marR="0" fontAlgn="t">
                        <a:spcBef>
                          <a:spcPts val="0"/>
                        </a:spcBef>
                        <a:spcAft>
                          <a:spcPts val="0"/>
                        </a:spcAft>
                      </a:pPr>
                      <a:r>
                        <a:rPr lang="ja-JP" sz="1600" b="1">
                          <a:solidFill>
                            <a:srgbClr val="333333"/>
                          </a:solidFill>
                          <a:effectLst/>
                          <a:ea typeface="游ゴシック" panose="020B0400000000000000" pitchFamily="50" charset="-128"/>
                        </a:rPr>
                        <a:t>７</a:t>
                      </a:r>
                      <a:endParaRPr lang="ja-JP" sz="160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600" b="1">
                          <a:solidFill>
                            <a:srgbClr val="333333"/>
                          </a:solidFill>
                          <a:effectLst/>
                          <a:ea typeface="游ゴシック" panose="020B0400000000000000" pitchFamily="50" charset="-128"/>
                        </a:rPr>
                        <a:t>得意先決算月を得意先より前にする</a:t>
                      </a:r>
                      <a:endParaRPr lang="ja-JP" sz="160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ja-JP" sz="1600" b="1" dirty="0">
                          <a:solidFill>
                            <a:srgbClr val="333333"/>
                          </a:solidFill>
                          <a:effectLst/>
                          <a:ea typeface="游ゴシック" panose="020B0400000000000000" pitchFamily="50" charset="-128"/>
                        </a:rPr>
                        <a:t>２月、３月、６月、９月、１２月を外す、客先臨時発注を受け易い</a:t>
                      </a:r>
                      <a:endParaRPr lang="ja-JP" sz="1600" dirty="0">
                        <a:solidFill>
                          <a:srgbClr val="333333"/>
                        </a:solidFill>
                        <a:effectLst/>
                        <a:ea typeface="游ゴシック" panose="020B0400000000000000" pitchFamily="50" charset="-128"/>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84976664"/>
                  </a:ext>
                </a:extLst>
              </a:tr>
            </a:tbl>
          </a:graphicData>
        </a:graphic>
      </p:graphicFrame>
      <p:sp>
        <p:nvSpPr>
          <p:cNvPr id="4" name="日付プレースホルダー 3">
            <a:extLst>
              <a:ext uri="{FF2B5EF4-FFF2-40B4-BE49-F238E27FC236}">
                <a16:creationId xmlns:a16="http://schemas.microsoft.com/office/drawing/2014/main" id="{7C9C06B1-CABD-48DD-A73E-1615BD7B4675}"/>
              </a:ext>
            </a:extLst>
          </p:cNvPr>
          <p:cNvSpPr>
            <a:spLocks noGrp="1"/>
          </p:cNvSpPr>
          <p:nvPr>
            <p:ph type="dt" sz="half" idx="10"/>
          </p:nvPr>
        </p:nvSpPr>
        <p:spPr>
          <a:xfrm>
            <a:off x="5405257" y="6041363"/>
            <a:ext cx="913349" cy="365125"/>
          </a:xfrm>
        </p:spPr>
        <p:txBody>
          <a:bodyPr/>
          <a:lstStyle/>
          <a:p>
            <a:fld id="{2F91DE05-F0D0-4ABA-9160-03F7DF022FF7}" type="datetime1">
              <a:rPr lang="en-US" altLang="ja-JP" sz="1050" smtClean="0"/>
              <a:t>4/15/2021</a:t>
            </a:fld>
            <a:endParaRPr lang="en-US" dirty="0"/>
          </a:p>
        </p:txBody>
      </p:sp>
      <p:sp>
        <p:nvSpPr>
          <p:cNvPr id="5" name="フッター プレースホルダー 4">
            <a:extLst>
              <a:ext uri="{FF2B5EF4-FFF2-40B4-BE49-F238E27FC236}">
                <a16:creationId xmlns:a16="http://schemas.microsoft.com/office/drawing/2014/main" id="{2DD7E6CB-B757-470E-B04A-3C554ED9A7A4}"/>
              </a:ext>
            </a:extLst>
          </p:cNvPr>
          <p:cNvSpPr>
            <a:spLocks noGrp="1"/>
          </p:cNvSpPr>
          <p:nvPr>
            <p:ph type="ftr" sz="quarter" idx="11"/>
          </p:nvPr>
        </p:nvSpPr>
        <p:spPr/>
        <p:txBody>
          <a:bodyPr/>
          <a:lstStyle/>
          <a:p>
            <a:r>
              <a:rPr lang="en-US"/>
              <a:t>Park RMC Office</a:t>
            </a:r>
          </a:p>
        </p:txBody>
      </p:sp>
      <p:sp>
        <p:nvSpPr>
          <p:cNvPr id="6" name="スライド番号プレースホルダー 5">
            <a:extLst>
              <a:ext uri="{FF2B5EF4-FFF2-40B4-BE49-F238E27FC236}">
                <a16:creationId xmlns:a16="http://schemas.microsoft.com/office/drawing/2014/main" id="{8C5DC598-EE4E-4618-8849-B4FBB2005701}"/>
              </a:ext>
            </a:extLst>
          </p:cNvPr>
          <p:cNvSpPr>
            <a:spLocks noGrp="1"/>
          </p:cNvSpPr>
          <p:nvPr>
            <p:ph type="sldNum" sz="quarter" idx="12"/>
          </p:nvPr>
        </p:nvSpPr>
        <p:spPr/>
        <p:txBody>
          <a:bodyPr/>
          <a:lstStyle/>
          <a:p>
            <a:fld id="{3A85C601-10CD-4D7F-B0B1-A03E5E48E222}" type="slidenum">
              <a:rPr lang="en-US" sz="1200" smtClean="0"/>
              <a:t>9</a:t>
            </a:fld>
            <a:endParaRPr lang="en-US" sz="1200" dirty="0"/>
          </a:p>
        </p:txBody>
      </p:sp>
      <p:pic>
        <p:nvPicPr>
          <p:cNvPr id="3" name="オーディオ 2">
            <a:hlinkClick r:id="" action="ppaction://media"/>
            <a:extLst>
              <a:ext uri="{FF2B5EF4-FFF2-40B4-BE49-F238E27FC236}">
                <a16:creationId xmlns:a16="http://schemas.microsoft.com/office/drawing/2014/main" id="{71AF37F0-7CBF-4E9B-B04C-558E311881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32695786"/>
      </p:ext>
    </p:extLst>
  </p:cSld>
  <p:clrMapOvr>
    <a:masterClrMapping/>
  </p:clrMapOvr>
  <mc:AlternateContent xmlns:mc="http://schemas.openxmlformats.org/markup-compatibility/2006" xmlns:p14="http://schemas.microsoft.com/office/powerpoint/2010/main">
    <mc:Choice Requires="p14">
      <p:transition spd="slow" p14:dur="2000" advTm="120846"/>
    </mc:Choice>
    <mc:Fallback xmlns="">
      <p:transition spd="slow" advTm="120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9"/>
</p:tagLst>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TM02892315[[fn=ウィスプ]]</Template>
  <TotalTime>13323</TotalTime>
  <Words>1393</Words>
  <Application>Microsoft Office PowerPoint</Application>
  <PresentationFormat>画面に合わせる (4:3)</PresentationFormat>
  <Paragraphs>349</Paragraphs>
  <Slides>14</Slides>
  <Notes>0</Notes>
  <HiddenSlides>0</HiddenSlides>
  <MMClips>14</MMClips>
  <ScaleCrop>false</ScaleCrop>
  <HeadingPairs>
    <vt:vector size="6" baseType="variant">
      <vt:variant>
        <vt:lpstr>使用されているフォント</vt:lpstr>
      </vt:variant>
      <vt:variant>
        <vt:i4>10</vt:i4>
      </vt:variant>
      <vt:variant>
        <vt:lpstr>テーマ</vt:lpstr>
      </vt:variant>
      <vt:variant>
        <vt:i4>2</vt:i4>
      </vt:variant>
      <vt:variant>
        <vt:lpstr>スライド タイトル</vt:lpstr>
      </vt:variant>
      <vt:variant>
        <vt:i4>14</vt:i4>
      </vt:variant>
    </vt:vector>
  </HeadingPairs>
  <TitlesOfParts>
    <vt:vector size="26" baseType="lpstr">
      <vt:lpstr>游ゴシック</vt:lpstr>
      <vt:lpstr>游ゴシック</vt:lpstr>
      <vt:lpstr>Arial</vt:lpstr>
      <vt:lpstr>Calibri</vt:lpstr>
      <vt:lpstr>Calibri Light</vt:lpstr>
      <vt:lpstr>Marlett</vt:lpstr>
      <vt:lpstr>Trebuchet MS</vt:lpstr>
      <vt:lpstr>Wingdings</vt:lpstr>
      <vt:lpstr>Wingdings 2</vt:lpstr>
      <vt:lpstr>Wingdings 3</vt:lpstr>
      <vt:lpstr>HDOfficeLightV0</vt:lpstr>
      <vt:lpstr>ファセット</vt:lpstr>
      <vt:lpstr>法人設立ロードマップ</vt:lpstr>
      <vt:lpstr>TOC</vt:lpstr>
      <vt:lpstr>株式会社とLLCの比較</vt:lpstr>
      <vt:lpstr>設立プロセス概要</vt:lpstr>
      <vt:lpstr>法人化のタイミング</vt:lpstr>
      <vt:lpstr>法人化急ぐべきか？</vt:lpstr>
      <vt:lpstr>設立するときの資本金は？</vt:lpstr>
      <vt:lpstr>決算期の定め方（繁忙期・支出・税金） </vt:lpstr>
      <vt:lpstr>決算期の定め方（目安）</vt:lpstr>
      <vt:lpstr>設立申請の所要期間 </vt:lpstr>
      <vt:lpstr>設立後の各種届け出 </vt:lpstr>
      <vt:lpstr>設立後作業ロードマップ </vt:lpstr>
      <vt:lpstr>参考資料 </vt:lpstr>
      <vt:lpstr>ご質問</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hnagata</dc:creator>
  <cp:lastModifiedBy>永田 久雄</cp:lastModifiedBy>
  <cp:revision>271</cp:revision>
  <cp:lastPrinted>2021-04-08T02:36:53Z</cp:lastPrinted>
  <dcterms:created xsi:type="dcterms:W3CDTF">2017-01-28T23:18:56Z</dcterms:created>
  <dcterms:modified xsi:type="dcterms:W3CDTF">2021-04-15T00:14:54Z</dcterms:modified>
</cp:coreProperties>
</file>